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6" r:id="rId2"/>
    <p:sldId id="257" r:id="rId3"/>
    <p:sldId id="258" r:id="rId4"/>
    <p:sldId id="295" r:id="rId5"/>
    <p:sldId id="259" r:id="rId6"/>
    <p:sldId id="260" r:id="rId7"/>
    <p:sldId id="263" r:id="rId8"/>
    <p:sldId id="264" r:id="rId9"/>
    <p:sldId id="266" r:id="rId10"/>
    <p:sldId id="314" r:id="rId11"/>
    <p:sldId id="267" r:id="rId12"/>
    <p:sldId id="268" r:id="rId13"/>
    <p:sldId id="269" r:id="rId14"/>
    <p:sldId id="270" r:id="rId15"/>
    <p:sldId id="271" r:id="rId16"/>
    <p:sldId id="296" r:id="rId17"/>
    <p:sldId id="274" r:id="rId18"/>
    <p:sldId id="276" r:id="rId19"/>
    <p:sldId id="300" r:id="rId20"/>
    <p:sldId id="299" r:id="rId21"/>
    <p:sldId id="301" r:id="rId22"/>
    <p:sldId id="302" r:id="rId23"/>
    <p:sldId id="303" r:id="rId24"/>
    <p:sldId id="312" r:id="rId25"/>
    <p:sldId id="298" r:id="rId26"/>
    <p:sldId id="283" r:id="rId27"/>
    <p:sldId id="284" r:id="rId28"/>
    <p:sldId id="313" r:id="rId29"/>
    <p:sldId id="277" r:id="rId30"/>
    <p:sldId id="278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304" r:id="rId42"/>
    <p:sldId id="306" r:id="rId43"/>
    <p:sldId id="307" r:id="rId44"/>
    <p:sldId id="308" r:id="rId45"/>
    <p:sldId id="310" r:id="rId46"/>
    <p:sldId id="311" r:id="rId47"/>
  </p:sldIdLst>
  <p:sldSz cx="12192000" cy="6858000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1262" autoAdjust="0"/>
  </p:normalViewPr>
  <p:slideViewPr>
    <p:cSldViewPr snapToGrid="0">
      <p:cViewPr varScale="1">
        <p:scale>
          <a:sx n="51" d="100"/>
          <a:sy n="51" d="100"/>
        </p:scale>
        <p:origin x="14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DD7856F-6482-4A9F-82D7-AB6B35DC59D0}" type="datetimeFigureOut">
              <a:rPr lang="cs-CZ" smtClean="0"/>
              <a:t>17.09.2019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1094A01F-0CEA-4E52-96E1-3E52A5DDB7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4642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Creative_Commons" TargetMode="External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www.creativecommons.cz/licence-cc/varianty-licence/" TargetMode="Externa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postmortální ochrana díla? </a:t>
            </a:r>
          </a:p>
          <a:p>
            <a:r>
              <a:rPr lang="cs-CZ" dirty="0" smtClean="0"/>
              <a:t>• Po smrti autora nikdo nesmí osobovat jeho autorství k dílu, </a:t>
            </a:r>
          </a:p>
          <a:p>
            <a:r>
              <a:rPr lang="cs-CZ" dirty="0" smtClean="0"/>
              <a:t>• dílo nesmí být užito způsobem snižujícím jeho hodnotu </a:t>
            </a:r>
          </a:p>
          <a:p>
            <a:r>
              <a:rPr lang="cs-CZ" dirty="0" smtClean="0"/>
              <a:t>• musí být uveden autor díla při každém jeho užití, nejde-li o dílo anonymní. </a:t>
            </a:r>
          </a:p>
          <a:p>
            <a:r>
              <a:rPr lang="cs-CZ" dirty="0" smtClean="0"/>
              <a:t>Ochrany se může domáhat kterákoli z osob autorovi blízkých (tedy příbuzný v řadě přímé, sourozenec a manžel),  a  to  i  po  uplynutí  doby  trvání  majetkových  práv autorských, jakož i právnická osoba sdružující autory nebo příslušný kolektivní správce.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94A01F-0CEA-4E52-96E1-3E52A5DDB75C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598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Práva dílo v nejrůznějších formách užít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Užitím díla je prakticky cokoliv, co se s ním může dít. Například rozmnožování, distribuce, zpřístupnění veřejnosti, vysílání ve sdělovacím prostředku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Autor má právo za užití díla třetí osobou požadovat odměnu a může také rozhodovat kdo a jak může dílo užít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94A01F-0CEA-4E52-96E1-3E52A5DDB75C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051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Zákonné licence:</a:t>
            </a:r>
          </a:p>
          <a:p>
            <a:pPr lvl="1"/>
            <a:r>
              <a:rPr lang="cs-CZ" dirty="0" smtClean="0"/>
              <a:t>Rozmnoženiny na papír pro osobní potřebu FO nebo PO</a:t>
            </a:r>
          </a:p>
          <a:p>
            <a:pPr lvl="1"/>
            <a:r>
              <a:rPr lang="cs-CZ" dirty="0" smtClean="0"/>
              <a:t>Citace (výňatky nebo krátká díla) – musí být uveden autor, bez zisku</a:t>
            </a:r>
          </a:p>
          <a:p>
            <a:pPr lvl="1"/>
            <a:r>
              <a:rPr lang="cs-CZ" dirty="0" smtClean="0"/>
              <a:t>Propagace výstavy a prodeje děl</a:t>
            </a:r>
          </a:p>
          <a:p>
            <a:pPr lvl="1"/>
            <a:r>
              <a:rPr lang="cs-CZ" dirty="0" smtClean="0"/>
              <a:t>Zaznamenání nebo vyjádření díla na veřejném prostranství</a:t>
            </a:r>
          </a:p>
          <a:p>
            <a:pPr lvl="1"/>
            <a:r>
              <a:rPr lang="cs-CZ" dirty="0" smtClean="0"/>
              <a:t>Úřední a zpravodajská licence</a:t>
            </a:r>
          </a:p>
          <a:p>
            <a:pPr lvl="1"/>
            <a:r>
              <a:rPr lang="cs-CZ" dirty="0" smtClean="0"/>
              <a:t>Užití díla v rámci náboženských, úředních, nebo školních představení</a:t>
            </a:r>
          </a:p>
          <a:p>
            <a:pPr lvl="1"/>
            <a:r>
              <a:rPr lang="cs-CZ" dirty="0" smtClean="0"/>
              <a:t>Knihovní licence</a:t>
            </a:r>
          </a:p>
          <a:p>
            <a:pPr lvl="1"/>
            <a:r>
              <a:rPr lang="cs-CZ" dirty="0" smtClean="0"/>
              <a:t>Licence pro zdravotně postižené</a:t>
            </a:r>
          </a:p>
          <a:p>
            <a:pPr lvl="1"/>
            <a:r>
              <a:rPr lang="cs-CZ" dirty="0" smtClean="0"/>
              <a:t>Licence pro dočasné rozmnoženiny, fotografickou podobiznu</a:t>
            </a:r>
          </a:p>
          <a:p>
            <a:pPr lvl="1"/>
            <a:r>
              <a:rPr lang="cs-CZ" dirty="0" smtClean="0"/>
              <a:t>Nepodstatné vedlejší užití díla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94A01F-0CEA-4E52-96E1-3E52A5DDB75C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32680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Dílem úředním jsou např. právní předpisy, státní hymna, státní znak, městský znak;  výtvory  tradiční  lidové  kultury jsou  tzv.  díla  folklorní.  Politickým projevem  je  pak  např.  novoroční  projev prezidenta,  řečí  přednesenou  při úředním jednání je např. obžaloba přednesená státním zástupcem.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5FC57-E42B-4405-B7C3-2A811924FD66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3029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majetkové právo k dílu, které autor vytvořil v rámci pracovního procesu, má zaměstnavatel.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94A01F-0CEA-4E52-96E1-3E52A5DDB75C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76934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>
                <a:hlinkClick r:id="rId3"/>
              </a:rPr>
              <a:t>https://cs.wikipedia.org/wiki/Creative_Commons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http://www.creativecommons.cz/licence-cc/varianty-licence/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94A01F-0CEA-4E52-96E1-3E52A5DDB75C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93810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Po uplynutí se dílo stává volným (public </a:t>
            </a:r>
            <a:r>
              <a:rPr lang="cs-CZ" dirty="0" err="1" smtClean="0"/>
              <a:t>domain</a:t>
            </a:r>
            <a:r>
              <a:rPr lang="cs-CZ" dirty="0" smtClean="0"/>
              <a:t>), autorovi za jeho užití nenáleží odměna a není třeba licence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5FC57-E42B-4405-B7C3-2A811924FD66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68224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O – a, c, g, h, i</a:t>
            </a:r>
          </a:p>
          <a:p>
            <a:r>
              <a:rPr lang="cs-CZ" dirty="0" smtClean="0"/>
              <a:t>M – b, d, e, f,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94A01F-0CEA-4E52-96E1-3E52A5DDB75C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85131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478">
              <a:defRPr/>
            </a:pPr>
            <a:r>
              <a:rPr lang="cs-CZ" sz="1300" i="1" dirty="0"/>
              <a:t>Příklad:   Předpověď  počasí,  princip  hry  (např.  „Člověče,  nezlob  se“,  „Pexeso“)  ani základní  herní  princip  televizního  pořadu  (</a:t>
            </a:r>
            <a:r>
              <a:rPr lang="cs-CZ" sz="1300" i="1" dirty="0" err="1"/>
              <a:t>např.“Neváhej</a:t>
            </a:r>
            <a:r>
              <a:rPr lang="cs-CZ" sz="1300" i="1" dirty="0"/>
              <a:t>  a  toč“,  „Prima kuchařka“), Pythagorova věta, algoritmy jako takové, vyučovací metody (např. metody výuky jazyků), holý námět (např. tematika letců za druhé světové války, stavební  styly  (např.  baroko,  secese);  konkrétní  tvůrčí  umělecké  či  vědecké tvůrčí  zpracování  však  již  autorským  dílem  většinou  bude  (srov.  např.  filmy „Tmavomodrý svět“ a „</a:t>
            </a:r>
            <a:r>
              <a:rPr lang="cs-CZ" sz="1300" i="1" dirty="0" err="1"/>
              <a:t>Pearl</a:t>
            </a:r>
            <a:r>
              <a:rPr lang="cs-CZ" sz="1300" i="1" dirty="0"/>
              <a:t> </a:t>
            </a:r>
            <a:r>
              <a:rPr lang="cs-CZ" sz="1300" i="1" dirty="0" err="1"/>
              <a:t>Harbour</a:t>
            </a:r>
            <a:r>
              <a:rPr lang="cs-CZ" sz="1300" i="1" dirty="0"/>
              <a:t>“).</a:t>
            </a:r>
            <a:endParaRPr lang="cs-CZ" sz="13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5FC57-E42B-4405-B7C3-2A811924FD66}" type="slidenum">
              <a:rPr lang="cs-CZ" smtClean="0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9880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69DE-AF55-4976-BDD7-3757D3A5CEAD}" type="datetimeFigureOut">
              <a:rPr lang="cs-CZ" smtClean="0"/>
              <a:t>17.09.2019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4DA8-E9C7-4B67-B4D2-42E33589E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883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69DE-AF55-4976-BDD7-3757D3A5CEAD}" type="datetimeFigureOut">
              <a:rPr lang="cs-CZ" smtClean="0"/>
              <a:t>17.09.2019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4DA8-E9C7-4B67-B4D2-42E33589E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7101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69DE-AF55-4976-BDD7-3757D3A5CEAD}" type="datetimeFigureOut">
              <a:rPr lang="cs-CZ" smtClean="0"/>
              <a:t>17.09.2019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4DA8-E9C7-4B67-B4D2-42E33589E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5556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69DE-AF55-4976-BDD7-3757D3A5CEAD}" type="datetimeFigureOut">
              <a:rPr lang="cs-CZ" smtClean="0"/>
              <a:t>17.09.2019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4DA8-E9C7-4B67-B4D2-42E33589E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6246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69DE-AF55-4976-BDD7-3757D3A5CEAD}" type="datetimeFigureOut">
              <a:rPr lang="cs-CZ" smtClean="0"/>
              <a:t>17.09.2019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4DA8-E9C7-4B67-B4D2-42E33589E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730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69DE-AF55-4976-BDD7-3757D3A5CEAD}" type="datetimeFigureOut">
              <a:rPr lang="cs-CZ" smtClean="0"/>
              <a:t>17.09.2019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4DA8-E9C7-4B67-B4D2-42E33589E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2334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69DE-AF55-4976-BDD7-3757D3A5CEAD}" type="datetimeFigureOut">
              <a:rPr lang="cs-CZ" smtClean="0"/>
              <a:t>17.09.2019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4DA8-E9C7-4B67-B4D2-42E33589E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6651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69DE-AF55-4976-BDD7-3757D3A5CEAD}" type="datetimeFigureOut">
              <a:rPr lang="cs-CZ" smtClean="0"/>
              <a:t>17.09.2019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4DA8-E9C7-4B67-B4D2-42E33589E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6084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69DE-AF55-4976-BDD7-3757D3A5CEAD}" type="datetimeFigureOut">
              <a:rPr lang="cs-CZ" smtClean="0"/>
              <a:t>17.09.2019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4DA8-E9C7-4B67-B4D2-42E33589E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5877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69DE-AF55-4976-BDD7-3757D3A5CEAD}" type="datetimeFigureOut">
              <a:rPr lang="cs-CZ" smtClean="0"/>
              <a:t>17.09.2019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4DA8-E9C7-4B67-B4D2-42E33589E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7912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69DE-AF55-4976-BDD7-3757D3A5CEAD}" type="datetimeFigureOut">
              <a:rPr lang="cs-CZ" smtClean="0"/>
              <a:t>17.09.2019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4DA8-E9C7-4B67-B4D2-42E33589E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1361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D69DE-AF55-4976-BDD7-3757D3A5CEAD}" type="datetimeFigureOut">
              <a:rPr lang="cs-CZ" smtClean="0"/>
              <a:t>17.09.2019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B4DA8-E9C7-4B67-B4D2-42E33589E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3344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reativecommons.cz/licence-cc/licencni-prvky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eativecommons.cz/licence-cc/varianty-licence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hyperlink" Target="http://www.creativecommons.org/choose" TargetMode="External"/><Relationship Id="rId4" Type="http://schemas.openxmlformats.org/officeDocument/2006/relationships/image" Target="../media/image13.tmp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AUTORSKÝ ZÁKON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aneb aspoň něco bych o tom vědět měl...</a:t>
            </a:r>
          </a:p>
          <a:p>
            <a:r>
              <a:rPr lang="cs-CZ" dirty="0" smtClean="0"/>
              <a:t>aneb co si dovolit mohu a co už ne...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66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Omezení práva autorského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004864"/>
            <a:ext cx="10884108" cy="4201064"/>
          </a:xfrm>
        </p:spPr>
        <p:txBody>
          <a:bodyPr>
            <a:normAutofit/>
          </a:bodyPr>
          <a:lstStyle/>
          <a:p>
            <a:r>
              <a:rPr lang="cs-CZ" b="1" dirty="0" smtClean="0"/>
              <a:t>Výtvory vyloučené z ochrany ve veřejném zájmu</a:t>
            </a:r>
            <a:r>
              <a:rPr lang="cs-CZ" dirty="0" smtClean="0"/>
              <a:t>,</a:t>
            </a:r>
          </a:p>
          <a:p>
            <a:pPr lvl="1"/>
            <a:r>
              <a:rPr lang="cs-CZ" sz="2800" dirty="0" smtClean="0"/>
              <a:t>díla </a:t>
            </a:r>
            <a:r>
              <a:rPr lang="cs-CZ" sz="2800" dirty="0" smtClean="0"/>
              <a:t>úřední (právní předpisy, státní hymna, státní znak, městský znak </a:t>
            </a:r>
            <a:endParaRPr lang="cs-CZ" sz="2800" dirty="0" smtClean="0"/>
          </a:p>
          <a:p>
            <a:pPr lvl="1"/>
            <a:r>
              <a:rPr lang="cs-CZ" sz="2800" dirty="0" smtClean="0"/>
              <a:t>výtvory </a:t>
            </a:r>
            <a:r>
              <a:rPr lang="cs-CZ" sz="2800" dirty="0"/>
              <a:t>tradiční lidové kultury </a:t>
            </a:r>
            <a:r>
              <a:rPr lang="cs-CZ" sz="2800" dirty="0" smtClean="0"/>
              <a:t>(folklorní díla), </a:t>
            </a:r>
            <a:endParaRPr lang="cs-CZ" sz="2800" dirty="0" smtClean="0"/>
          </a:p>
          <a:p>
            <a:pPr lvl="1"/>
            <a:r>
              <a:rPr lang="cs-CZ" sz="2800" dirty="0" smtClean="0"/>
              <a:t>politický </a:t>
            </a:r>
            <a:r>
              <a:rPr lang="cs-CZ" sz="2800" dirty="0" smtClean="0"/>
              <a:t>projev (novoroční projev prezidenta), </a:t>
            </a:r>
            <a:endParaRPr lang="cs-CZ" sz="2800" dirty="0" smtClean="0"/>
          </a:p>
          <a:p>
            <a:pPr lvl="1"/>
            <a:r>
              <a:rPr lang="cs-CZ" sz="2800" dirty="0" smtClean="0"/>
              <a:t>řeč přednesená </a:t>
            </a:r>
            <a:r>
              <a:rPr lang="cs-CZ" sz="2800" dirty="0"/>
              <a:t>při úředním jednání </a:t>
            </a:r>
            <a:r>
              <a:rPr lang="cs-CZ" sz="2800" dirty="0" smtClean="0"/>
              <a:t>(obžaloba). 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065092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Omezení práva autorského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Katalogová licence </a:t>
            </a:r>
            <a:r>
              <a:rPr lang="cs-CZ" dirty="0" smtClean="0"/>
              <a:t>– vyobrazení díla v katalogu výstavy, dražby, veletrhu (souhlas autora není potřeba ani při rozmnožování katalogu a jeho </a:t>
            </a:r>
            <a:r>
              <a:rPr lang="cs-CZ" dirty="0" smtClean="0"/>
              <a:t>rozšiřování). </a:t>
            </a:r>
            <a:r>
              <a:rPr lang="cs-CZ" dirty="0" smtClean="0"/>
              <a:t>Vždy je nutno uvést jméno autora, název díla a pramen. </a:t>
            </a:r>
          </a:p>
          <a:p>
            <a:r>
              <a:rPr lang="cs-CZ" b="1" dirty="0" smtClean="0"/>
              <a:t>Užití díla umístěného na veřejném prostranství </a:t>
            </a:r>
            <a:r>
              <a:rPr lang="cs-CZ" dirty="0" smtClean="0"/>
              <a:t>– kresbou, malbou, fotografií, filmem zaznamenané (vyjádřené) dílo. Toto lze dále rozmnožovat, rozšiřovat a sdělovat veřejnosti (nevztahuje se na trojrozměrnou rozmnoženinu)</a:t>
            </a:r>
            <a:endParaRPr lang="cs-CZ" dirty="0"/>
          </a:p>
          <a:p>
            <a:r>
              <a:rPr lang="cs-CZ" b="1" dirty="0" smtClean="0"/>
              <a:t>zpravodajská </a:t>
            </a:r>
            <a:r>
              <a:rPr lang="cs-CZ" b="1" dirty="0" smtClean="0"/>
              <a:t>licence </a:t>
            </a:r>
            <a:r>
              <a:rPr lang="cs-CZ" dirty="0" smtClean="0"/>
              <a:t>– dílo užité k úřednímu výkonu, zpravodajství o aktuální události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0192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Omezení práva autorského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Užití díla v rámci občanských a náboženských obřadů, v rámci školního představení a užití díla školního</a:t>
            </a:r>
            <a:r>
              <a:rPr lang="cs-CZ" dirty="0" smtClean="0"/>
              <a:t> – nevýdělečně, účinkují výlučně žáci, studenti nebo učitelé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6928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Zaměstnanecké dílo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41025"/>
            <a:ext cx="10515600" cy="4842190"/>
          </a:xfrm>
        </p:spPr>
        <p:txBody>
          <a:bodyPr>
            <a:normAutofit/>
          </a:bodyPr>
          <a:lstStyle/>
          <a:p>
            <a:r>
              <a:rPr lang="cs-CZ" dirty="0" smtClean="0"/>
              <a:t>autorská </a:t>
            </a:r>
            <a:r>
              <a:rPr lang="cs-CZ" dirty="0"/>
              <a:t>díla vytvořená autory v rámci pracovního poměru</a:t>
            </a:r>
          </a:p>
          <a:p>
            <a:r>
              <a:rPr lang="cs-CZ" dirty="0" smtClean="0"/>
              <a:t>majetková práva</a:t>
            </a:r>
            <a:r>
              <a:rPr lang="cs-CZ" dirty="0"/>
              <a:t> autorská</a:t>
            </a:r>
            <a:r>
              <a:rPr lang="cs-CZ" dirty="0" smtClean="0"/>
              <a:t> k </a:t>
            </a:r>
            <a:r>
              <a:rPr lang="cs-CZ" dirty="0"/>
              <a:t>těmto </a:t>
            </a:r>
            <a:r>
              <a:rPr lang="cs-CZ" dirty="0" smtClean="0"/>
              <a:t>dílům</a:t>
            </a:r>
            <a:r>
              <a:rPr lang="cs-CZ" dirty="0"/>
              <a:t> vykonává</a:t>
            </a:r>
            <a:r>
              <a:rPr lang="cs-CZ" dirty="0" smtClean="0"/>
              <a:t> exkluzivně </a:t>
            </a:r>
            <a:r>
              <a:rPr lang="cs-CZ" dirty="0"/>
              <a:t>zaměstnavatel</a:t>
            </a:r>
          </a:p>
          <a:p>
            <a:r>
              <a:rPr lang="cs-CZ" dirty="0"/>
              <a:t>Zaměstnavatel se také uvádí jako autor díla a rozhoduje o zveřejnění či změnách díla (právní domněnka autorova souhlasu se strpěním zásahu do osobnostních práv)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02919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Kolektivní dílo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12536"/>
            <a:ext cx="10515600" cy="4597763"/>
          </a:xfrm>
        </p:spPr>
        <p:txBody>
          <a:bodyPr>
            <a:normAutofit/>
          </a:bodyPr>
          <a:lstStyle/>
          <a:p>
            <a:r>
              <a:rPr lang="cs-CZ" dirty="0"/>
              <a:t>práva jednotlivých autorů , kteří se podíleli na vytvoření jednoho díla</a:t>
            </a:r>
            <a:r>
              <a:rPr lang="cs-CZ" dirty="0" smtClean="0"/>
              <a:t>.</a:t>
            </a:r>
          </a:p>
          <a:p>
            <a:r>
              <a:rPr lang="cs-CZ" dirty="0" smtClean="0"/>
              <a:t>spoluautorské dílo – licence - </a:t>
            </a:r>
            <a:r>
              <a:rPr lang="cs-CZ" dirty="0"/>
              <a:t>musí souhlasit všichni autoři – i například u překladu</a:t>
            </a:r>
          </a:p>
          <a:p>
            <a:r>
              <a:rPr lang="cs-CZ" dirty="0"/>
              <a:t>Spoluautoři disponují dílem společně a nerozdílně </a:t>
            </a:r>
            <a:r>
              <a:rPr lang="cs-CZ" dirty="0" smtClean="0"/>
              <a:t>× </a:t>
            </a:r>
            <a:r>
              <a:rPr lang="cs-CZ" dirty="0"/>
              <a:t>podíl na výnosech v závislosti na příspěvku (nebo smluvně)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5550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59618"/>
            <a:ext cx="10515600" cy="725121"/>
          </a:xfrm>
        </p:spPr>
        <p:txBody>
          <a:bodyPr/>
          <a:lstStyle/>
          <a:p>
            <a:r>
              <a:rPr lang="cs-CZ" b="1" dirty="0" smtClean="0"/>
              <a:t>Školní dílo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60585"/>
            <a:ext cx="10515600" cy="5503984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dílo </a:t>
            </a:r>
            <a:r>
              <a:rPr lang="cs-CZ" dirty="0"/>
              <a:t>žáka nebo studenta v rámci výuky – majetková práva vykonává autor, lektor nebo učitel se za něj nepovažuje</a:t>
            </a:r>
          </a:p>
          <a:p>
            <a:r>
              <a:rPr lang="cs-CZ" dirty="0" smtClean="0"/>
              <a:t>autor (žák) </a:t>
            </a:r>
            <a:r>
              <a:rPr lang="cs-CZ" dirty="0"/>
              <a:t>nesmí výkonem práv omezit zájmy vzdělávacího zařízení a musí strpět využití díla školou pro vnitřní potřebu</a:t>
            </a:r>
          </a:p>
          <a:p>
            <a:r>
              <a:rPr lang="cs-CZ" dirty="0" smtClean="0"/>
              <a:t>právo </a:t>
            </a:r>
            <a:r>
              <a:rPr lang="cs-CZ" dirty="0"/>
              <a:t>školy uzavřít s autorem licenční smlouvu o užití díla (odepře-li autor licenci poskytnout bez závažných důvodů , může se jí škola domáhat soudně). </a:t>
            </a:r>
            <a:endParaRPr lang="cs-CZ" dirty="0" smtClean="0"/>
          </a:p>
          <a:p>
            <a:r>
              <a:rPr lang="cs-CZ" dirty="0" smtClean="0"/>
              <a:t>Není-li </a:t>
            </a:r>
            <a:r>
              <a:rPr lang="cs-CZ" dirty="0"/>
              <a:t>to v rozporu se zájmem školy, může autor dílo poskytnout třetí osobě. </a:t>
            </a:r>
          </a:p>
          <a:p>
            <a:r>
              <a:rPr lang="cs-CZ" dirty="0"/>
              <a:t>V případě , že autor získal za své dílo peněžitou odměnu, může škola požadovat úhradu vynaložených náklad na vytvoření díla </a:t>
            </a:r>
            <a:r>
              <a:rPr lang="cs-CZ" dirty="0" smtClean="0"/>
              <a:t>(š</a:t>
            </a:r>
            <a:r>
              <a:rPr lang="cs-CZ" dirty="0" smtClean="0"/>
              <a:t>kola </a:t>
            </a:r>
            <a:r>
              <a:rPr lang="cs-CZ" dirty="0"/>
              <a:t>má nárok na podíl na zisku z díla až do výše investovaných </a:t>
            </a:r>
            <a:r>
              <a:rPr lang="cs-CZ" dirty="0" smtClean="0"/>
              <a:t>prostředků)</a:t>
            </a:r>
          </a:p>
          <a:p>
            <a:r>
              <a:rPr lang="cs-CZ" dirty="0" smtClean="0"/>
              <a:t>Vysokoškolské </a:t>
            </a:r>
            <a:r>
              <a:rPr lang="cs-CZ" dirty="0"/>
              <a:t>kvalifikační práce </a:t>
            </a:r>
            <a:r>
              <a:rPr lang="cs-CZ" dirty="0" smtClean="0"/>
              <a:t>škola </a:t>
            </a:r>
            <a:r>
              <a:rPr lang="cs-CZ" dirty="0"/>
              <a:t>zveřejňuje, nemůže je však licencovat nebo vydávat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79617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Užití díla </a:t>
            </a:r>
            <a:r>
              <a:rPr lang="cs-CZ" dirty="0" smtClean="0"/>
              <a:t>je </a:t>
            </a:r>
            <a:r>
              <a:rPr lang="cs-CZ" dirty="0"/>
              <a:t>možné na základě</a:t>
            </a:r>
            <a:r>
              <a:rPr lang="cs-CZ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3400" dirty="0"/>
              <a:t>v</a:t>
            </a:r>
            <a:r>
              <a:rPr lang="cs-CZ" sz="3400" dirty="0" smtClean="0"/>
              <a:t>olného </a:t>
            </a:r>
            <a:r>
              <a:rPr lang="cs-CZ" sz="3400" dirty="0"/>
              <a:t>užití v souladu s Autorským zákonem</a:t>
            </a:r>
          </a:p>
          <a:p>
            <a:r>
              <a:rPr lang="cs-CZ" sz="3400" dirty="0" smtClean="0"/>
              <a:t>zákonné </a:t>
            </a:r>
            <a:r>
              <a:rPr lang="cs-CZ" sz="3400" dirty="0"/>
              <a:t>licence vznikající ze zákona bez ohledu na vůli autora</a:t>
            </a:r>
          </a:p>
          <a:p>
            <a:r>
              <a:rPr lang="cs-CZ" sz="3400" dirty="0" smtClean="0"/>
              <a:t>smluvní </a:t>
            </a:r>
            <a:r>
              <a:rPr lang="cs-CZ" sz="3400" dirty="0"/>
              <a:t>licencí uzavřenou mezi nabyvatelem a </a:t>
            </a:r>
            <a:r>
              <a:rPr lang="cs-CZ" sz="3400" dirty="0" smtClean="0"/>
              <a:t>autorem</a:t>
            </a:r>
          </a:p>
          <a:p>
            <a:pPr lvl="2"/>
            <a:r>
              <a:rPr lang="cs-CZ" sz="2800" dirty="0"/>
              <a:t>l</a:t>
            </a:r>
            <a:r>
              <a:rPr lang="cs-CZ" sz="2800" dirty="0" smtClean="0"/>
              <a:t>icenční </a:t>
            </a:r>
            <a:r>
              <a:rPr lang="cs-CZ" sz="2800" dirty="0"/>
              <a:t>smlouvou se práva </a:t>
            </a:r>
            <a:r>
              <a:rPr lang="cs-CZ" sz="2800" dirty="0" smtClean="0"/>
              <a:t>nepřevádějí</a:t>
            </a:r>
          </a:p>
          <a:p>
            <a:pPr lvl="2"/>
            <a:r>
              <a:rPr lang="cs-CZ" sz="2800" dirty="0" smtClean="0"/>
              <a:t>nabyvatel </a:t>
            </a:r>
            <a:r>
              <a:rPr lang="cs-CZ" sz="2800" dirty="0"/>
              <a:t>licence získává právo dílo sjednaným způsobem užít</a:t>
            </a:r>
          </a:p>
          <a:p>
            <a:pPr lvl="2"/>
            <a:r>
              <a:rPr lang="cs-CZ" sz="2800" dirty="0" smtClean="0"/>
              <a:t>pro </a:t>
            </a:r>
            <a:r>
              <a:rPr lang="cs-CZ" sz="2800" dirty="0"/>
              <a:t>platnou licenci musí smlouva obsahovat:</a:t>
            </a:r>
          </a:p>
          <a:p>
            <a:pPr lvl="3"/>
            <a:r>
              <a:rPr lang="cs-CZ" sz="2600" dirty="0"/>
              <a:t>Smluvní strany licence (kdo a komu)</a:t>
            </a:r>
          </a:p>
          <a:p>
            <a:pPr lvl="3"/>
            <a:r>
              <a:rPr lang="cs-CZ" sz="2600" dirty="0"/>
              <a:t>Předmět licence (co)</a:t>
            </a:r>
          </a:p>
          <a:p>
            <a:pPr lvl="3"/>
            <a:r>
              <a:rPr lang="cs-CZ" sz="2600" dirty="0"/>
              <a:t>Rozsah a způsob užití díla (jak)</a:t>
            </a:r>
          </a:p>
          <a:p>
            <a:pPr lvl="3"/>
            <a:r>
              <a:rPr lang="cs-CZ" sz="2600" dirty="0"/>
              <a:t>Úplatnost licence (za kolik)</a:t>
            </a:r>
          </a:p>
          <a:p>
            <a:pPr lvl="2"/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19033668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03525"/>
          </a:xfrm>
        </p:spPr>
        <p:txBody>
          <a:bodyPr/>
          <a:lstStyle/>
          <a:p>
            <a:r>
              <a:rPr lang="cs-CZ" sz="4800" b="1" dirty="0"/>
              <a:t>Uvádění </a:t>
            </a:r>
            <a:r>
              <a:rPr lang="cs-CZ" sz="4800" b="1" dirty="0" smtClean="0"/>
              <a:t>©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dirty="0" smtClean="0"/>
              <a:t>Tento </a:t>
            </a:r>
            <a:r>
              <a:rPr lang="cs-CZ" dirty="0"/>
              <a:t>symbol má dnes pouze informativní funkci a nemá prakticky žádnou právní relevanci. Symbol copyrightu se jménem subjektu, který má oprávnění udělit svolení k užití díla, a s rokem zveřejnění díla poskytuje pouze informaci, na koho se lze obrátit se žádostí o udělení licence k užití díla.  </a:t>
            </a:r>
          </a:p>
        </p:txBody>
      </p:sp>
    </p:spTree>
    <p:extLst>
      <p:ext uri="{BB962C8B-B14F-4D97-AF65-F5344CB8AC3E}">
        <p14:creationId xmlns:p14="http://schemas.microsoft.com/office/powerpoint/2010/main" val="32952779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1225"/>
          </a:xfrm>
        </p:spPr>
        <p:txBody>
          <a:bodyPr/>
          <a:lstStyle/>
          <a:p>
            <a:r>
              <a:rPr lang="cs-CZ" b="1" dirty="0" smtClean="0"/>
              <a:t>Licence </a:t>
            </a:r>
            <a:r>
              <a:rPr lang="cs-CZ" b="1" dirty="0" err="1" smtClean="0"/>
              <a:t>Creative</a:t>
            </a:r>
            <a:r>
              <a:rPr lang="cs-CZ" b="1" dirty="0" smtClean="0"/>
              <a:t> </a:t>
            </a:r>
            <a:r>
              <a:rPr lang="cs-CZ" b="1" dirty="0" err="1" smtClean="0"/>
              <a:t>Commons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2175" y="1467712"/>
            <a:ext cx="10515600" cy="4758054"/>
          </a:xfrm>
        </p:spPr>
        <p:txBody>
          <a:bodyPr>
            <a:normAutofit/>
          </a:bodyPr>
          <a:lstStyle/>
          <a:p>
            <a:r>
              <a:rPr lang="cs-CZ" dirty="0" smtClean="0"/>
              <a:t>nejznámější </a:t>
            </a:r>
            <a:r>
              <a:rPr lang="cs-CZ" dirty="0"/>
              <a:t>a nejpoužívanější typ veřejných </a:t>
            </a:r>
            <a:r>
              <a:rPr lang="cs-CZ" dirty="0" smtClean="0"/>
              <a:t>licencí</a:t>
            </a:r>
          </a:p>
          <a:p>
            <a:r>
              <a:rPr lang="cs-CZ" dirty="0" smtClean="0"/>
              <a:t>díla </a:t>
            </a:r>
            <a:r>
              <a:rPr lang="cs-CZ" dirty="0"/>
              <a:t>zpřístupňovaná pod těmito licencemi lze užívat s minimálními </a:t>
            </a:r>
            <a:r>
              <a:rPr lang="cs-CZ" dirty="0" smtClean="0"/>
              <a:t>omezeními</a:t>
            </a:r>
          </a:p>
          <a:p>
            <a:r>
              <a:rPr lang="cs-CZ" dirty="0" smtClean="0"/>
              <a:t>konkrétní </a:t>
            </a:r>
            <a:r>
              <a:rPr lang="cs-CZ" dirty="0"/>
              <a:t>omezení pro přehlednost určují tzv. Licenční prvky</a:t>
            </a:r>
          </a:p>
          <a:p>
            <a:r>
              <a:rPr lang="cs-CZ" dirty="0">
                <a:hlinkClick r:id="rId2"/>
              </a:rPr>
              <a:t>http://www.creativecommons.cz/licence-cc/licencni-prvky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r>
              <a:rPr lang="cs-CZ" b="1" dirty="0"/>
              <a:t>Právo dílo šířit</a:t>
            </a:r>
            <a:r>
              <a:rPr lang="cs-CZ" dirty="0"/>
              <a:t> (z angl. </a:t>
            </a:r>
            <a:r>
              <a:rPr lang="cs-CZ" dirty="0" err="1"/>
              <a:t>Share</a:t>
            </a:r>
            <a:r>
              <a:rPr lang="cs-CZ" dirty="0"/>
              <a:t>). Tento symbol je společný pro všechny typy CC licencí. Vyjadřuje, že licencovaného dílo je možné šířit, tzn. kopírovat, distribuovat a sdělovat veřejnosti. Zároveň lze dílo zařadit do souborného díla (např. časopis,  sborník) a jako jeho součást jej v nezměněné podobě šířit dál.</a:t>
            </a:r>
            <a:endParaRPr lang="cs-CZ" dirty="0"/>
          </a:p>
        </p:txBody>
      </p:sp>
      <p:pic>
        <p:nvPicPr>
          <p:cNvPr id="1026" name="Picture 2" descr="Sha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3846739"/>
            <a:ext cx="628650" cy="62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22014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50" y="142149"/>
            <a:ext cx="10515600" cy="1325563"/>
          </a:xfrm>
        </p:spPr>
        <p:txBody>
          <a:bodyPr/>
          <a:lstStyle/>
          <a:p>
            <a:r>
              <a:rPr lang="cs-CZ" dirty="0" smtClean="0"/>
              <a:t>Licenční prvky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2175" y="1467712"/>
            <a:ext cx="10515600" cy="4758054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Právo dílo upravovat</a:t>
            </a:r>
            <a:r>
              <a:rPr lang="cs-CZ" dirty="0"/>
              <a:t> (z angl. Remix). Licence s tímto symbolem opravňuje uživatele k pozměňování či doplňování díla. Umožňuje také celé licencované dílo nebo jeho část zpracovat s jiným dílem. Příkladem úprav může být např. dramatizace, překlad, úprava digitálních fotek, zhudebnění nebo remixování hudebních skladeb</a:t>
            </a:r>
            <a:r>
              <a:rPr lang="cs-CZ" dirty="0" smtClean="0"/>
              <a:t>.</a:t>
            </a:r>
          </a:p>
          <a:p>
            <a:r>
              <a:rPr lang="cs-CZ" b="1" dirty="0"/>
              <a:t>Uveďte původ </a:t>
            </a:r>
            <a:r>
              <a:rPr lang="cs-CZ" dirty="0"/>
              <a:t>(z angl. </a:t>
            </a:r>
            <a:r>
              <a:rPr lang="cs-CZ" dirty="0" err="1"/>
              <a:t>Attribution</a:t>
            </a:r>
            <a:r>
              <a:rPr lang="cs-CZ" dirty="0"/>
              <a:t>). Opět společný prvek pro všechny licence. Kdykoliv licencovaného dílo nebo jeho úpravu šíříte, je nutno uvést údaje a autorovi a dílu, a to způsobem, jaký autor stanovil. Pokud autor způsob uvádění těchto údajů nespecifikoval, je nutné minimálně uvést jeho jméno (nebo pseudonym, pokud pod ním vystupuje), název díla a odkaz na původní licenci </a:t>
            </a:r>
            <a:r>
              <a:rPr lang="cs-CZ" dirty="0" err="1"/>
              <a:t>Creative</a:t>
            </a:r>
            <a:r>
              <a:rPr lang="cs-CZ" dirty="0"/>
              <a:t> </a:t>
            </a:r>
            <a:r>
              <a:rPr lang="cs-CZ" dirty="0" err="1"/>
              <a:t>Commons</a:t>
            </a:r>
            <a:r>
              <a:rPr lang="cs-CZ" dirty="0"/>
              <a:t>. Pokud šíříte upravené dílo,  je třeba také uvést způsob jakým jste dílo upravili.</a:t>
            </a:r>
            <a:endParaRPr lang="cs-CZ" dirty="0"/>
          </a:p>
        </p:txBody>
      </p:sp>
      <p:pic>
        <p:nvPicPr>
          <p:cNvPr id="3074" name="Picture 2" descr="DÃ­lo upravov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467712"/>
            <a:ext cx="628650" cy="62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UveÄte autor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3329575"/>
            <a:ext cx="628650" cy="62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7230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Každý autor by měl: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77282"/>
            <a:ext cx="10515600" cy="1048204"/>
          </a:xfrm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cs-CZ" dirty="0" smtClean="0"/>
              <a:t>respektovat ur</a:t>
            </a:r>
            <a:r>
              <a:rPr lang="cs-CZ" dirty="0"/>
              <a:t>č</a:t>
            </a:r>
            <a:r>
              <a:rPr lang="cs-CZ" dirty="0" smtClean="0"/>
              <a:t>ité zákonné a morální nároky ostatních autorů </a:t>
            </a:r>
          </a:p>
          <a:p>
            <a:r>
              <a:rPr lang="cs-CZ" dirty="0" smtClean="0"/>
              <a:t>dbát na ochranu svých vlastních děl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838200" y="2718253"/>
            <a:ext cx="10515600" cy="3334204"/>
          </a:xfrm>
          <a:prstGeom prst="rect">
            <a:avLst/>
          </a:prstGeom>
          <a:solidFill>
            <a:srgbClr val="FFFFCC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 smtClean="0"/>
              <a:t>Východiska:</a:t>
            </a:r>
          </a:p>
          <a:p>
            <a:r>
              <a:rPr lang="cs-CZ" b="1" dirty="0" smtClean="0"/>
              <a:t>Autorský zákon </a:t>
            </a:r>
            <a:r>
              <a:rPr lang="cs-CZ" dirty="0" smtClean="0"/>
              <a:t>- právní dokument, který se zabývá ochranou autorů </a:t>
            </a:r>
            <a:br>
              <a:rPr lang="cs-CZ" dirty="0" smtClean="0"/>
            </a:br>
            <a:r>
              <a:rPr lang="cs-CZ" dirty="0" smtClean="0"/>
              <a:t>(Zákon č.121/2000 Sb. o právu autorském, o právech souvisejících s právem autorským a o změně některých zákonů).</a:t>
            </a:r>
          </a:p>
          <a:p>
            <a:r>
              <a:rPr lang="cs-CZ" b="1" dirty="0" smtClean="0"/>
              <a:t>Autorská etika </a:t>
            </a:r>
            <a:r>
              <a:rPr lang="cs-CZ" dirty="0" smtClean="0"/>
              <a:t>je oproti tomu nepsaný soubor morálních zásad, které by měl autor při psaní </a:t>
            </a:r>
            <a:r>
              <a:rPr lang="cs-CZ" dirty="0" err="1" smtClean="0"/>
              <a:t>odborHygiena</a:t>
            </a:r>
            <a:r>
              <a:rPr lang="cs-CZ" dirty="0" smtClean="0"/>
              <a:t>, ergonomie, </a:t>
            </a:r>
            <a:r>
              <a:rPr lang="cs-CZ" dirty="0" err="1" smtClean="0"/>
              <a:t>historiených</a:t>
            </a:r>
            <a:r>
              <a:rPr lang="cs-CZ" dirty="0" smtClean="0"/>
              <a:t> textů ctít.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63973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3810" y="86906"/>
            <a:ext cx="10515600" cy="1325563"/>
          </a:xfrm>
        </p:spPr>
        <p:txBody>
          <a:bodyPr/>
          <a:lstStyle/>
          <a:p>
            <a:r>
              <a:rPr lang="cs-CZ" dirty="0"/>
              <a:t>Licenční prvky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67712"/>
            <a:ext cx="10515600" cy="4758054"/>
          </a:xfrm>
        </p:spPr>
        <p:txBody>
          <a:bodyPr>
            <a:normAutofit/>
          </a:bodyPr>
          <a:lstStyle/>
          <a:p>
            <a:r>
              <a:rPr lang="cs-CZ" b="1" dirty="0" smtClean="0"/>
              <a:t>Zachovejte </a:t>
            </a:r>
            <a:r>
              <a:rPr lang="cs-CZ" b="1" dirty="0"/>
              <a:t>licenci</a:t>
            </a:r>
            <a:r>
              <a:rPr lang="cs-CZ" dirty="0"/>
              <a:t> (z angl. </a:t>
            </a:r>
            <a:r>
              <a:rPr lang="cs-CZ" dirty="0" err="1"/>
              <a:t>Share</a:t>
            </a:r>
            <a:r>
              <a:rPr lang="cs-CZ" dirty="0"/>
              <a:t> </a:t>
            </a:r>
            <a:r>
              <a:rPr lang="cs-CZ" dirty="0" err="1" smtClean="0"/>
              <a:t>Alike</a:t>
            </a:r>
            <a:r>
              <a:rPr lang="cs-CZ" dirty="0" smtClean="0"/>
              <a:t>, SA). </a:t>
            </a:r>
            <a:r>
              <a:rPr lang="cs-CZ" dirty="0"/>
              <a:t>Pokud licencované dílo jakkoliv upravíte, máte povinnost výsledek své práce vystavit pod stejnou nebo slučitelnou licenci. Pokud tedy například upravíte fotku, která je vystavena pod licencí CC-BY-SA (viz typy licencí), je nutno pro tuto upravenou fotku použít stejný typ licence CC-BY-SA</a:t>
            </a:r>
            <a:r>
              <a:rPr lang="cs-CZ" dirty="0" smtClean="0"/>
              <a:t>.</a:t>
            </a:r>
          </a:p>
          <a:p>
            <a:r>
              <a:rPr lang="cs-CZ" b="1" dirty="0"/>
              <a:t>Neužívejte dílo komerčně</a:t>
            </a:r>
            <a:r>
              <a:rPr lang="cs-CZ" dirty="0"/>
              <a:t> (z angl. </a:t>
            </a:r>
            <a:r>
              <a:rPr lang="cs-CZ" dirty="0" err="1"/>
              <a:t>Noncommercial</a:t>
            </a:r>
            <a:r>
              <a:rPr lang="cs-CZ" dirty="0"/>
              <a:t>) Tento prvek umožňuje nakládat s dílem pouze pro nekomerční účely. Tím se rozumí,  že při </a:t>
            </a:r>
            <a:r>
              <a:rPr lang="cs-CZ" dirty="0" err="1"/>
              <a:t>šírení</a:t>
            </a:r>
            <a:r>
              <a:rPr lang="cs-CZ" dirty="0"/>
              <a:t> díla vám nesmí plynout žádný finanční zisk. Za nekomerční využití se považuje i výměna díla za jiné (např. prostřednictvím výměnných sítí</a:t>
            </a:r>
            <a:r>
              <a:rPr lang="cs-CZ" dirty="0" smtClean="0"/>
              <a:t>).v</a:t>
            </a:r>
            <a:endParaRPr lang="cs-CZ" b="1" dirty="0" smtClean="0"/>
          </a:p>
        </p:txBody>
      </p:sp>
      <p:pic>
        <p:nvPicPr>
          <p:cNvPr id="2050" name="Picture 2" descr="Zachovejte licenc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467712"/>
            <a:ext cx="628650" cy="62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NeuÅ¾Ã­vejte dÃ­lo komerÄnÄ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810" y="3532413"/>
            <a:ext cx="628650" cy="62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3078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50" y="231523"/>
            <a:ext cx="10515600" cy="1325563"/>
          </a:xfrm>
        </p:spPr>
        <p:txBody>
          <a:bodyPr/>
          <a:lstStyle/>
          <a:p>
            <a:r>
              <a:rPr lang="cs-CZ" dirty="0"/>
              <a:t>Licenční prvky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90600" y="1557086"/>
            <a:ext cx="10515600" cy="2647088"/>
          </a:xfrm>
        </p:spPr>
        <p:txBody>
          <a:bodyPr>
            <a:normAutofit/>
          </a:bodyPr>
          <a:lstStyle/>
          <a:p>
            <a:r>
              <a:rPr lang="cs-CZ" b="1" dirty="0"/>
              <a:t>Nezpracovávejte</a:t>
            </a:r>
            <a:r>
              <a:rPr lang="cs-CZ" dirty="0"/>
              <a:t> (z angl. No </a:t>
            </a:r>
            <a:r>
              <a:rPr lang="cs-CZ" dirty="0" err="1"/>
              <a:t>Derivatives</a:t>
            </a:r>
            <a:r>
              <a:rPr lang="cs-CZ" dirty="0"/>
              <a:t>). Tento prvek Vám zakazuje jakkoliv dílo upravovat (tzn. dílo pozměňovat či doplňovat, nebo ho jako celé či jeho část zpracovat s dílem jiným). Jedná se o opak licenčního prvku “právo dílo upravovat”, který naopak úpravy díla povoluje. Proto se v žádné licenci CC neobjevují tyto dva prvky společně.</a:t>
            </a:r>
            <a:endParaRPr lang="cs-CZ" b="1" dirty="0" smtClean="0"/>
          </a:p>
        </p:txBody>
      </p:sp>
      <p:pic>
        <p:nvPicPr>
          <p:cNvPr id="4098" name="Picture 2" descr="Nezasahujte do dÃ­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557086"/>
            <a:ext cx="628650" cy="62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Nadpis 1"/>
          <p:cNvSpPr txBox="1">
            <a:spLocks/>
          </p:cNvSpPr>
          <p:nvPr/>
        </p:nvSpPr>
        <p:spPr>
          <a:xfrm>
            <a:off x="385396" y="371850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>Varianty licence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990600" y="4843546"/>
            <a:ext cx="10515600" cy="8065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>
                <a:hlinkClick r:id="rId3"/>
              </a:rPr>
              <a:t>http://www.creativecommons.cz/licence-cc/varianty-licence/</a:t>
            </a: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16539917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 descr="Výřez obrazovky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263" y="314325"/>
            <a:ext cx="5921952" cy="592195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6530153" y="314325"/>
            <a:ext cx="532187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cs-CZ" dirty="0">
                <a:solidFill>
                  <a:srgbClr val="444444"/>
                </a:solidFill>
                <a:latin typeface="Helvetica" panose="020B0604020202020204" pitchFamily="34" charset="0"/>
              </a:rPr>
              <a:t>Všechny CC licence mají společné tyto charakteristiky: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444444"/>
                </a:solidFill>
                <a:latin typeface="inherit"/>
              </a:rPr>
              <a:t>Licence dovolují dílo šířit (i když za různých podmínek)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444444"/>
                </a:solidFill>
                <a:latin typeface="inherit"/>
              </a:rPr>
              <a:t>Licence vyžadují, aby při šíření díla nebo jeho zpracování byly uvedeny údaje o díle (autor, název díla, </a:t>
            </a:r>
            <a:r>
              <a:rPr lang="cs-CZ" dirty="0" err="1">
                <a:solidFill>
                  <a:srgbClr val="444444"/>
                </a:solidFill>
                <a:latin typeface="inherit"/>
              </a:rPr>
              <a:t>url</a:t>
            </a:r>
            <a:r>
              <a:rPr lang="cs-CZ" dirty="0">
                <a:solidFill>
                  <a:srgbClr val="444444"/>
                </a:solidFill>
                <a:latin typeface="inherit"/>
              </a:rPr>
              <a:t> odkaz na dílo a na podmínky licence, apod..)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444444"/>
                </a:solidFill>
                <a:latin typeface="inherit"/>
              </a:rPr>
              <a:t>Při šíření díla je nutno připojit URL odkaz na CC licenci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444444"/>
                </a:solidFill>
                <a:latin typeface="inherit"/>
              </a:rPr>
              <a:t>Licence jsou neodvolatelné (držitel autorských práv má sice právo dílo pod licencí CC dále nezveřejňovat, nicméně nemůže zamezit uživatelům nakládat s kopií nebo modifikací díla, která byla získána/vytvořena dříve)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444444"/>
                </a:solidFill>
                <a:latin typeface="inherit"/>
              </a:rPr>
              <a:t>Licence zanikají v případě porušení licenčních podmínek ze strany nabyvatele. V případě napravení porušení ve lhůtě 30 dnů se licence automaticky obnovuje. Případné </a:t>
            </a:r>
            <a:r>
              <a:rPr lang="cs-CZ" dirty="0" err="1">
                <a:solidFill>
                  <a:srgbClr val="444444"/>
                </a:solidFill>
                <a:latin typeface="inherit"/>
              </a:rPr>
              <a:t>odpověnostní</a:t>
            </a:r>
            <a:r>
              <a:rPr lang="cs-CZ" dirty="0">
                <a:solidFill>
                  <a:srgbClr val="444444"/>
                </a:solidFill>
                <a:latin typeface="inherit"/>
              </a:rPr>
              <a:t> nároky za dočasné porušení ovšem přetrvávají.</a:t>
            </a:r>
            <a:endParaRPr lang="cs-CZ" b="0" i="0" dirty="0">
              <a:solidFill>
                <a:srgbClr val="444444"/>
              </a:solidFill>
              <a:effectLst/>
              <a:latin typeface="inherit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2549207" y="6379512"/>
            <a:ext cx="4205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hlinkClick r:id="rId5"/>
              </a:rPr>
              <a:t>http</a:t>
            </a:r>
            <a:r>
              <a:rPr lang="en-US" dirty="0">
                <a:hlinkClick r:id="rId5"/>
              </a:rPr>
              <a:t>://www.creativecommons.org/choose</a:t>
            </a:r>
            <a:r>
              <a:rPr lang="en-US" dirty="0"/>
              <a:t> 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461263" y="6379512"/>
            <a:ext cx="2087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Generátor licencí CC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6232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00" y="211124"/>
            <a:ext cx="10244045" cy="641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69239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42900" y="314325"/>
            <a:ext cx="11509131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Aft>
                <a:spcPts val="600"/>
              </a:spcAft>
            </a:pPr>
            <a:r>
              <a:rPr lang="cs-CZ" sz="2800" b="1" dirty="0">
                <a:solidFill>
                  <a:srgbClr val="444444"/>
                </a:solidFill>
                <a:latin typeface="+mj-lt"/>
              </a:rPr>
              <a:t>S</a:t>
            </a:r>
            <a:r>
              <a:rPr lang="cs-CZ" sz="2800" b="1" dirty="0" smtClean="0">
                <a:solidFill>
                  <a:srgbClr val="444444"/>
                </a:solidFill>
                <a:latin typeface="+mj-lt"/>
              </a:rPr>
              <a:t>polečné charakteristiky všech </a:t>
            </a:r>
            <a:r>
              <a:rPr lang="cs-CZ" sz="2800" b="1" dirty="0" err="1" smtClean="0">
                <a:solidFill>
                  <a:srgbClr val="444444"/>
                </a:solidFill>
                <a:latin typeface="+mj-lt"/>
              </a:rPr>
              <a:t>CClicencí</a:t>
            </a:r>
            <a:r>
              <a:rPr lang="cs-CZ" sz="2800" b="1" dirty="0" smtClean="0">
                <a:solidFill>
                  <a:srgbClr val="444444"/>
                </a:solidFill>
                <a:latin typeface="+mj-lt"/>
              </a:rPr>
              <a:t>:</a:t>
            </a:r>
          </a:p>
          <a:p>
            <a:pPr fontAlgn="base">
              <a:spcAft>
                <a:spcPts val="600"/>
              </a:spcAft>
            </a:pPr>
            <a:endParaRPr lang="cs-CZ" sz="2800" b="1" dirty="0">
              <a:solidFill>
                <a:srgbClr val="444444"/>
              </a:solidFill>
              <a:latin typeface="+mj-lt"/>
            </a:endParaRPr>
          </a:p>
          <a:p>
            <a:pPr marL="457200" indent="-457200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444444"/>
                </a:solidFill>
                <a:latin typeface="+mj-lt"/>
              </a:rPr>
              <a:t>Licence dovolují dílo </a:t>
            </a:r>
            <a:r>
              <a:rPr lang="cs-CZ" sz="2800" b="1" dirty="0">
                <a:solidFill>
                  <a:srgbClr val="444444"/>
                </a:solidFill>
                <a:latin typeface="+mj-lt"/>
              </a:rPr>
              <a:t>šířit</a:t>
            </a:r>
            <a:r>
              <a:rPr lang="cs-CZ" sz="2800" dirty="0">
                <a:solidFill>
                  <a:srgbClr val="444444"/>
                </a:solidFill>
                <a:latin typeface="+mj-lt"/>
              </a:rPr>
              <a:t> (i když za různých podmínek)</a:t>
            </a:r>
          </a:p>
          <a:p>
            <a:pPr marL="457200" indent="-457200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444444"/>
                </a:solidFill>
                <a:latin typeface="+mj-lt"/>
              </a:rPr>
              <a:t>Licence vyžadují, aby při šíření díla nebo jeho zpracování byly uvedeny </a:t>
            </a:r>
            <a:r>
              <a:rPr lang="cs-CZ" sz="2800" b="1" dirty="0">
                <a:solidFill>
                  <a:srgbClr val="444444"/>
                </a:solidFill>
                <a:latin typeface="+mj-lt"/>
              </a:rPr>
              <a:t>údaje</a:t>
            </a:r>
            <a:r>
              <a:rPr lang="cs-CZ" sz="2800" dirty="0">
                <a:solidFill>
                  <a:srgbClr val="444444"/>
                </a:solidFill>
                <a:latin typeface="+mj-lt"/>
              </a:rPr>
              <a:t> </a:t>
            </a:r>
            <a:r>
              <a:rPr lang="cs-CZ" sz="2800" b="1" dirty="0">
                <a:solidFill>
                  <a:srgbClr val="444444"/>
                </a:solidFill>
                <a:latin typeface="+mj-lt"/>
              </a:rPr>
              <a:t>o díle </a:t>
            </a:r>
            <a:r>
              <a:rPr lang="cs-CZ" sz="2800" dirty="0">
                <a:solidFill>
                  <a:srgbClr val="444444"/>
                </a:solidFill>
                <a:latin typeface="+mj-lt"/>
              </a:rPr>
              <a:t>(autor, název díla, </a:t>
            </a:r>
            <a:r>
              <a:rPr lang="cs-CZ" sz="2800" dirty="0" err="1">
                <a:solidFill>
                  <a:srgbClr val="444444"/>
                </a:solidFill>
                <a:latin typeface="+mj-lt"/>
              </a:rPr>
              <a:t>url</a:t>
            </a:r>
            <a:r>
              <a:rPr lang="cs-CZ" sz="2800" dirty="0">
                <a:solidFill>
                  <a:srgbClr val="444444"/>
                </a:solidFill>
                <a:latin typeface="+mj-lt"/>
              </a:rPr>
              <a:t> odkaz na dílo a na podmínky licence, apod..)</a:t>
            </a:r>
          </a:p>
          <a:p>
            <a:pPr marL="457200" indent="-457200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444444"/>
                </a:solidFill>
                <a:latin typeface="+mj-lt"/>
              </a:rPr>
              <a:t>Při šíření díla je nutno připojit URL </a:t>
            </a:r>
            <a:r>
              <a:rPr lang="cs-CZ" sz="2800" b="1" dirty="0">
                <a:solidFill>
                  <a:srgbClr val="444444"/>
                </a:solidFill>
                <a:latin typeface="+mj-lt"/>
              </a:rPr>
              <a:t>odkaz na CC licenci</a:t>
            </a:r>
          </a:p>
          <a:p>
            <a:pPr marL="457200" indent="-457200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rgbClr val="444444"/>
                </a:solidFill>
                <a:latin typeface="+mj-lt"/>
              </a:rPr>
              <a:t>Licence </a:t>
            </a:r>
            <a:r>
              <a:rPr lang="cs-CZ" sz="2800" dirty="0">
                <a:solidFill>
                  <a:srgbClr val="444444"/>
                </a:solidFill>
                <a:latin typeface="+mj-lt"/>
              </a:rPr>
              <a:t>jsou </a:t>
            </a:r>
            <a:r>
              <a:rPr lang="cs-CZ" sz="2800" b="1" dirty="0">
                <a:solidFill>
                  <a:srgbClr val="444444"/>
                </a:solidFill>
                <a:latin typeface="+mj-lt"/>
              </a:rPr>
              <a:t>neodvolatelné</a:t>
            </a:r>
            <a:r>
              <a:rPr lang="cs-CZ" sz="2800" dirty="0">
                <a:solidFill>
                  <a:srgbClr val="444444"/>
                </a:solidFill>
                <a:latin typeface="+mj-lt"/>
              </a:rPr>
              <a:t> (držitel autorských práv má sice právo dílo pod licencí CC dále nezveřejňovat, nicméně nemůže zamezit uživatelům nakládat s kopií nebo modifikací díla, která byla získána/vytvořena </a:t>
            </a:r>
            <a:r>
              <a:rPr lang="cs-CZ" sz="2800" dirty="0" smtClean="0">
                <a:solidFill>
                  <a:srgbClr val="444444"/>
                </a:solidFill>
                <a:latin typeface="+mj-lt"/>
              </a:rPr>
              <a:t>dříve)</a:t>
            </a:r>
          </a:p>
          <a:p>
            <a:pPr marL="457200" indent="-457200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rgbClr val="444444"/>
                </a:solidFill>
                <a:latin typeface="+mj-lt"/>
              </a:rPr>
              <a:t>Licence </a:t>
            </a:r>
            <a:r>
              <a:rPr lang="cs-CZ" sz="2800" dirty="0">
                <a:solidFill>
                  <a:srgbClr val="444444"/>
                </a:solidFill>
                <a:latin typeface="+mj-lt"/>
              </a:rPr>
              <a:t>zanikají v případě porušení licenčních podmínek ze strany nabyvatele. V případě napravení porušení ve lhůtě 30 dnů se licence automaticky obnovuje. Případné </a:t>
            </a:r>
            <a:r>
              <a:rPr lang="cs-CZ" sz="2800" dirty="0" err="1">
                <a:solidFill>
                  <a:srgbClr val="444444"/>
                </a:solidFill>
                <a:latin typeface="+mj-lt"/>
              </a:rPr>
              <a:t>odpověnostní</a:t>
            </a:r>
            <a:r>
              <a:rPr lang="cs-CZ" sz="2800" dirty="0">
                <a:solidFill>
                  <a:srgbClr val="444444"/>
                </a:solidFill>
                <a:latin typeface="+mj-lt"/>
              </a:rPr>
              <a:t> nároky za dočasné porušení ovšem přetrvávají.</a:t>
            </a:r>
            <a:endParaRPr lang="cs-CZ" sz="2800" i="0" dirty="0">
              <a:solidFill>
                <a:srgbClr val="444444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2552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Licence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799500"/>
            <a:ext cx="10515600" cy="4758054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umožňují </a:t>
            </a:r>
            <a:r>
              <a:rPr lang="cs-CZ" dirty="0"/>
              <a:t>autorům definovat si vlastní podmínky pro zpřístupnění svého díla. </a:t>
            </a:r>
            <a:endParaRPr lang="cs-CZ" dirty="0" smtClean="0"/>
          </a:p>
          <a:p>
            <a:r>
              <a:rPr lang="cs-CZ" dirty="0" smtClean="0"/>
              <a:t>Autoři </a:t>
            </a:r>
            <a:r>
              <a:rPr lang="cs-CZ" dirty="0"/>
              <a:t>nepopírají svoje autorská práva, pouze z něj určí výjimky, kdy je možné dílo volně šířit. </a:t>
            </a:r>
            <a:endParaRPr lang="cs-CZ" dirty="0" smtClean="0"/>
          </a:p>
          <a:p>
            <a:r>
              <a:rPr lang="cs-CZ" dirty="0" smtClean="0"/>
              <a:t>Na </a:t>
            </a:r>
            <a:r>
              <a:rPr lang="cs-CZ" dirty="0"/>
              <a:t>základ kombinace 4 základních podmínek lze vytvořit 6 typů licencí. Podrobnější informace jsou na stánkách věnovaných projektu české lokalizace </a:t>
            </a:r>
            <a:r>
              <a:rPr lang="cs-CZ" dirty="0" err="1"/>
              <a:t>Creative</a:t>
            </a:r>
            <a:r>
              <a:rPr lang="cs-CZ" dirty="0"/>
              <a:t> </a:t>
            </a:r>
            <a:r>
              <a:rPr lang="cs-CZ" dirty="0" err="1"/>
              <a:t>Commons</a:t>
            </a:r>
            <a:r>
              <a:rPr lang="cs-CZ" dirty="0"/>
              <a:t>. </a:t>
            </a:r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Uplatnit </a:t>
            </a:r>
            <a:r>
              <a:rPr lang="cs-CZ" b="1" dirty="0"/>
              <a:t>licenci CC nelze:</a:t>
            </a:r>
            <a:endParaRPr lang="cs-CZ" dirty="0"/>
          </a:p>
          <a:p>
            <a:pPr lvl="0"/>
            <a:r>
              <a:rPr lang="cs-CZ" dirty="0"/>
              <a:t>jedná se o zaměstnanecké dílo</a:t>
            </a:r>
          </a:p>
          <a:p>
            <a:pPr lvl="0"/>
            <a:r>
              <a:rPr lang="cs-CZ" dirty="0"/>
              <a:t>dílo bylo poskytnuto licenční smlouvou jinému nabyvateli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21453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901336" y="364870"/>
            <a:ext cx="8229600" cy="6925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/>
              <a:t>Trvání autorského </a:t>
            </a:r>
            <a:r>
              <a:rPr lang="cs-CZ" b="1" dirty="0" smtClean="0"/>
              <a:t>práva</a:t>
            </a:r>
            <a:endParaRPr lang="cs-CZ" b="1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901336" y="1379829"/>
            <a:ext cx="10319657" cy="497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Obecná doba trvání autorských majetkových práv je </a:t>
            </a:r>
            <a:r>
              <a:rPr lang="cs-CZ" b="1" dirty="0"/>
              <a:t>po dobu autorova života a 70 let po jeho smrti</a:t>
            </a:r>
            <a:r>
              <a:rPr lang="cs-CZ" dirty="0"/>
              <a:t>.  </a:t>
            </a:r>
          </a:p>
          <a:p>
            <a:r>
              <a:rPr lang="cs-CZ" dirty="0"/>
              <a:t>Práv se nelze vzdát, užití ale nemusí být zpoplatněno.</a:t>
            </a:r>
          </a:p>
          <a:p>
            <a:r>
              <a:rPr lang="cs-CZ" dirty="0"/>
              <a:t>Dílo spoluautorů, dílo audiovizuální a díla zveřejňovaná po určitou dobu ve svazcích, na pokračování nebo v řadách, díla anonymní a pseudonymní, díla kolektivní  - 70 let od oprávněného zveřejnění díla. </a:t>
            </a:r>
          </a:p>
          <a:p>
            <a:r>
              <a:rPr lang="cs-CZ" dirty="0"/>
              <a:t>Počítání doby trvání - lhůta se počítá od prvého dne následujícího roku.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8279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Trvání majetkových práv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2257" y="2740025"/>
            <a:ext cx="10515600" cy="2968444"/>
          </a:xfrm>
        </p:spPr>
        <p:txBody>
          <a:bodyPr>
            <a:normAutofit/>
          </a:bodyPr>
          <a:lstStyle/>
          <a:p>
            <a:r>
              <a:rPr lang="cs-CZ" dirty="0" smtClean="0"/>
              <a:t>Dílo spoluautorů – od smrti autora, který ostatní přežil</a:t>
            </a:r>
          </a:p>
          <a:p>
            <a:r>
              <a:rPr lang="cs-CZ" dirty="0" smtClean="0"/>
              <a:t>anonymní (pseudonymní) – 70 let od oprávněného zveřejnění díla</a:t>
            </a:r>
            <a:br>
              <a:rPr lang="cs-CZ" dirty="0" smtClean="0"/>
            </a:br>
            <a:r>
              <a:rPr lang="cs-CZ" dirty="0" smtClean="0"/>
              <a:t>(je-li pravé jméno obecně známo nebo se autor veřejně prohlásí – viz předchozí – tj. 70 let po úmrtí) </a:t>
            </a:r>
          </a:p>
          <a:p>
            <a:r>
              <a:rPr lang="cs-CZ" dirty="0" smtClean="0"/>
              <a:t>Kolektivní dílo – 70 let od zveřejnění </a:t>
            </a:r>
            <a:br>
              <a:rPr lang="cs-CZ" dirty="0" smtClean="0"/>
            </a:br>
            <a:r>
              <a:rPr lang="cs-CZ" dirty="0" smtClean="0"/>
              <a:t>(počítá se od 1. 1. následujícího roku)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87159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Ochrana autorských práv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dirty="0"/>
              <a:t>Autorská práva jsou chráněna na třech úrovních: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cs-CZ" sz="2800" b="1" dirty="0"/>
              <a:t>Soukromoprávní</a:t>
            </a:r>
            <a:r>
              <a:rPr lang="cs-CZ" sz="2800" dirty="0"/>
              <a:t> ochrana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cs-CZ" sz="2800" dirty="0"/>
              <a:t>Vydání bezdůvodného obohacení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cs-CZ" sz="2800" dirty="0"/>
              <a:t>Náhrada škody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cs-CZ" sz="2800" dirty="0"/>
              <a:t>Zdržení se závadného jednání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cs-CZ" sz="2800" b="1" dirty="0" err="1"/>
              <a:t>Správněprávní</a:t>
            </a:r>
            <a:r>
              <a:rPr lang="cs-CZ" sz="2800" dirty="0"/>
              <a:t> ochrana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cs-CZ" sz="2800" dirty="0"/>
              <a:t>Přestupky v zákoně autorském, o přestupcích aj.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cs-CZ" sz="2800" b="1" dirty="0"/>
              <a:t>Trestněprávní</a:t>
            </a:r>
            <a:r>
              <a:rPr lang="cs-CZ" sz="2800" dirty="0"/>
              <a:t> ochrana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cs-CZ" sz="2800" dirty="0"/>
              <a:t>§ 270 a 271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93938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Autorská etika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90910"/>
            <a:ext cx="10515600" cy="521975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cs-CZ" sz="2400" dirty="0"/>
              <a:t>uveřej</a:t>
            </a:r>
            <a:r>
              <a:rPr lang="cs-CZ" sz="2400" dirty="0"/>
              <a:t>ň</a:t>
            </a:r>
            <a:r>
              <a:rPr lang="cs-CZ" sz="2400" dirty="0"/>
              <a:t>ovat jen pravdivá sdělení (</a:t>
            </a:r>
            <a:r>
              <a:rPr lang="cs-CZ" sz="2400" b="1" dirty="0"/>
              <a:t>nepozměňovat</a:t>
            </a:r>
            <a:r>
              <a:rPr lang="cs-CZ" sz="2400" dirty="0"/>
              <a:t> nebo </a:t>
            </a:r>
            <a:r>
              <a:rPr lang="cs-CZ" sz="2400" b="1" dirty="0"/>
              <a:t>nevymýšlet</a:t>
            </a:r>
            <a:r>
              <a:rPr lang="cs-CZ" sz="2400" dirty="0"/>
              <a:t> si sdělované výsledky) </a:t>
            </a:r>
          </a:p>
          <a:p>
            <a:pPr>
              <a:lnSpc>
                <a:spcPct val="120000"/>
              </a:lnSpc>
            </a:pPr>
            <a:r>
              <a:rPr lang="cs-CZ" sz="2400" b="1" dirty="0"/>
              <a:t>nepřivlastňovat</a:t>
            </a:r>
            <a:r>
              <a:rPr lang="cs-CZ" sz="2400" dirty="0"/>
              <a:t> si cizí myšlenky a nápady </a:t>
            </a:r>
          </a:p>
          <a:p>
            <a:pPr>
              <a:lnSpc>
                <a:spcPct val="120000"/>
              </a:lnSpc>
            </a:pPr>
            <a:r>
              <a:rPr lang="cs-CZ" sz="2400" b="1" dirty="0"/>
              <a:t>respektovat</a:t>
            </a:r>
            <a:r>
              <a:rPr lang="cs-CZ" sz="2400" dirty="0"/>
              <a:t> spoluautorství - jestliže dílo vzniklo společnou tvůrčí činností více autorů, nevydávat jejich myšlenky za své </a:t>
            </a:r>
          </a:p>
          <a:p>
            <a:pPr>
              <a:lnSpc>
                <a:spcPct val="120000"/>
              </a:lnSpc>
            </a:pPr>
            <a:r>
              <a:rPr lang="cs-CZ" sz="2400" dirty="0"/>
              <a:t>důsledně </a:t>
            </a:r>
            <a:r>
              <a:rPr lang="cs-CZ" sz="2400" b="1" dirty="0"/>
              <a:t>citovat</a:t>
            </a:r>
            <a:r>
              <a:rPr lang="cs-CZ" sz="2400" dirty="0"/>
              <a:t> autory, jejichž myšlenky nebo texty byly použity ve vlastní práci (při použití cizího díla ve větším rozsahu je vhodné si vyžádat i svolení autora)</a:t>
            </a:r>
          </a:p>
          <a:p>
            <a:pPr>
              <a:lnSpc>
                <a:spcPct val="120000"/>
              </a:lnSpc>
            </a:pPr>
            <a:r>
              <a:rPr lang="cs-CZ" sz="2400" dirty="0"/>
              <a:t>vlastní myšlenky a text by měly podílově převažovat nad pracemi citovanými </a:t>
            </a:r>
          </a:p>
          <a:p>
            <a:pPr>
              <a:lnSpc>
                <a:spcPct val="120000"/>
              </a:lnSpc>
            </a:pPr>
            <a:r>
              <a:rPr lang="cs-CZ" sz="2400" dirty="0"/>
              <a:t>neposkytovat právo užít dílo více nabyvatelům, jestliže na dílo podepsali výhradní licen</a:t>
            </a:r>
            <a:r>
              <a:rPr lang="cs-CZ" sz="2400" dirty="0"/>
              <a:t>č</a:t>
            </a:r>
            <a:r>
              <a:rPr lang="cs-CZ" sz="2400" dirty="0"/>
              <a:t>ní smlouvu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057825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5320" y="291973"/>
            <a:ext cx="10515600" cy="750443"/>
          </a:xfrm>
        </p:spPr>
        <p:txBody>
          <a:bodyPr/>
          <a:lstStyle/>
          <a:p>
            <a:r>
              <a:rPr lang="cs-CZ" dirty="0" smtClean="0"/>
              <a:t>Autorský zákon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55320" y="1042416"/>
            <a:ext cx="10515600" cy="4934914"/>
          </a:xfrm>
        </p:spPr>
        <p:txBody>
          <a:bodyPr>
            <a:normAutofit fontScale="92500"/>
          </a:bodyPr>
          <a:lstStyle/>
          <a:p>
            <a:r>
              <a:rPr lang="cs-CZ" b="1" dirty="0" smtClean="0"/>
              <a:t>upravuje vztahy </a:t>
            </a:r>
            <a:r>
              <a:rPr lang="cs-CZ" dirty="0" smtClean="0"/>
              <a:t>mezi </a:t>
            </a:r>
            <a:r>
              <a:rPr lang="cs-CZ" dirty="0" smtClean="0"/>
              <a:t>uživateli a tvůrci autorských děl</a:t>
            </a:r>
          </a:p>
          <a:p>
            <a:r>
              <a:rPr lang="cs-CZ" dirty="0"/>
              <a:t>a</a:t>
            </a:r>
            <a:r>
              <a:rPr lang="cs-CZ" dirty="0" smtClean="0"/>
              <a:t>utorské právo </a:t>
            </a:r>
            <a:r>
              <a:rPr lang="cs-CZ" b="1" dirty="0" smtClean="0"/>
              <a:t>vzniká automaticky</a:t>
            </a:r>
            <a:r>
              <a:rPr lang="cs-CZ" dirty="0" smtClean="0"/>
              <a:t> v okamžiku, kdy je dílo vyjádřeno v jakékoli vnímatelné podobě (</a:t>
            </a:r>
            <a:r>
              <a:rPr lang="cs-CZ" dirty="0" smtClean="0"/>
              <a:t>např. </a:t>
            </a:r>
            <a:r>
              <a:rPr lang="cs-CZ" dirty="0" smtClean="0"/>
              <a:t>zaznamenáno na papír či jiný nosič, předvedeno, zahráno, zazpíváno</a:t>
            </a:r>
            <a:r>
              <a:rPr lang="cs-CZ" dirty="0" smtClean="0"/>
              <a:t>)</a:t>
            </a:r>
          </a:p>
          <a:p>
            <a:r>
              <a:rPr lang="cs-CZ" dirty="0" smtClean="0"/>
              <a:t>pro </a:t>
            </a:r>
            <a:r>
              <a:rPr lang="cs-CZ" dirty="0"/>
              <a:t>vznik není třeba žádného administrativního úkonu ani sdělení </a:t>
            </a:r>
            <a:r>
              <a:rPr lang="cs-CZ" dirty="0" smtClean="0"/>
              <a:t>veřejnosti</a:t>
            </a:r>
            <a:endParaRPr lang="cs-CZ" dirty="0" smtClean="0"/>
          </a:p>
          <a:p>
            <a:r>
              <a:rPr lang="cs-CZ" dirty="0" smtClean="0"/>
              <a:t>dílo musí být </a:t>
            </a:r>
            <a:r>
              <a:rPr lang="cs-CZ" b="1" dirty="0" smtClean="0"/>
              <a:t>jedine</a:t>
            </a:r>
            <a:r>
              <a:rPr lang="cs-CZ" b="1" dirty="0"/>
              <a:t>č</a:t>
            </a:r>
            <a:r>
              <a:rPr lang="cs-CZ" b="1" dirty="0" smtClean="0"/>
              <a:t>ným</a:t>
            </a:r>
            <a:r>
              <a:rPr lang="cs-CZ" dirty="0" smtClean="0"/>
              <a:t> výsledkem </a:t>
            </a:r>
            <a:r>
              <a:rPr lang="cs-CZ" b="1" dirty="0" smtClean="0"/>
              <a:t>tvůrčí</a:t>
            </a:r>
            <a:r>
              <a:rPr lang="cs-CZ" dirty="0" smtClean="0"/>
              <a:t> činnosti autora (fyzické osoby</a:t>
            </a:r>
            <a:r>
              <a:rPr lang="cs-CZ" dirty="0" smtClean="0"/>
              <a:t>).</a:t>
            </a:r>
          </a:p>
          <a:p>
            <a:r>
              <a:rPr lang="cs-CZ" dirty="0" smtClean="0"/>
              <a:t>původnost </a:t>
            </a:r>
            <a:r>
              <a:rPr lang="cs-CZ" dirty="0"/>
              <a:t>(nikoliv jedinečnost) se vyžaduje u software, databází a fotografií</a:t>
            </a:r>
          </a:p>
          <a:p>
            <a:r>
              <a:rPr lang="cs-CZ" dirty="0" smtClean="0"/>
              <a:t>chráněny jsou </a:t>
            </a:r>
            <a:r>
              <a:rPr lang="cs-CZ" dirty="0"/>
              <a:t>i vývojové fáze díla, nedokončené dílo</a:t>
            </a:r>
          </a:p>
          <a:p>
            <a:r>
              <a:rPr lang="cs-CZ" dirty="0" smtClean="0"/>
              <a:t>autor </a:t>
            </a:r>
            <a:r>
              <a:rPr lang="cs-CZ" dirty="0"/>
              <a:t>se těchto práv nemůže jednostranně vzdát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944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Nejčastější nedostatky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necitování cizích i vlastních prací </a:t>
            </a:r>
          </a:p>
          <a:p>
            <a:r>
              <a:rPr lang="cs-CZ" dirty="0" smtClean="0"/>
              <a:t>necitování převzatých obrázků, fotografií a jiných grafických děl</a:t>
            </a:r>
          </a:p>
          <a:p>
            <a:r>
              <a:rPr lang="cs-CZ" dirty="0" smtClean="0"/>
              <a:t>několikanásobné publikování stejného článku v několika pramenech</a:t>
            </a:r>
          </a:p>
          <a:p>
            <a:r>
              <a:rPr lang="cs-CZ" dirty="0" smtClean="0"/>
              <a:t>softwarové pirátství (neoprávn</a:t>
            </a:r>
            <a:r>
              <a:rPr lang="cs-CZ" dirty="0"/>
              <a:t>ě</a:t>
            </a:r>
            <a:r>
              <a:rPr lang="cs-CZ" dirty="0" smtClean="0"/>
              <a:t>né užívání SW, výroba a ší</a:t>
            </a:r>
            <a:r>
              <a:rPr lang="cs-CZ" dirty="0"/>
              <a:t>ř</a:t>
            </a:r>
            <a:r>
              <a:rPr lang="cs-CZ" dirty="0" smtClean="0"/>
              <a:t>ení nelegálního software, neoprávn</a:t>
            </a:r>
            <a:r>
              <a:rPr lang="cs-CZ" dirty="0"/>
              <a:t>ě</a:t>
            </a:r>
            <a:r>
              <a:rPr lang="cs-CZ" dirty="0" smtClean="0"/>
              <a:t>né zasahování do programů) </a:t>
            </a:r>
          </a:p>
          <a:p>
            <a:r>
              <a:rPr lang="cs-CZ" dirty="0" smtClean="0"/>
              <a:t>hudební pirátství (neautorizované nahrávky živých vystoupení (tzv. </a:t>
            </a:r>
            <a:r>
              <a:rPr lang="cs-CZ" dirty="0" err="1" smtClean="0"/>
              <a:t>bootlegy</a:t>
            </a:r>
            <a:r>
              <a:rPr lang="cs-CZ" dirty="0" smtClean="0"/>
              <a:t>), pirátské kopie, identické padělky) </a:t>
            </a:r>
          </a:p>
          <a:p>
            <a:r>
              <a:rPr lang="cs-CZ" dirty="0" smtClean="0"/>
              <a:t>audiovizuální pirátství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12682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165260"/>
            <a:ext cx="10515600" cy="4351338"/>
          </a:xfrm>
        </p:spPr>
        <p:txBody>
          <a:bodyPr/>
          <a:lstStyle/>
          <a:p>
            <a:r>
              <a:rPr lang="cs-CZ" dirty="0" smtClean="0"/>
              <a:t>Kdy autorské právo k dílu vzniká?</a:t>
            </a:r>
          </a:p>
          <a:p>
            <a:r>
              <a:rPr lang="cs-CZ" dirty="0" smtClean="0"/>
              <a:t>Co je předmětem ochrany?</a:t>
            </a:r>
          </a:p>
          <a:p>
            <a:r>
              <a:rPr lang="cs-CZ" dirty="0" smtClean="0"/>
              <a:t>Chrání AZ i myšlenky</a:t>
            </a:r>
            <a:r>
              <a:rPr lang="cs-CZ" dirty="0"/>
              <a:t> </a:t>
            </a:r>
            <a:r>
              <a:rPr lang="cs-CZ" dirty="0" smtClean="0"/>
              <a:t>a nápady?</a:t>
            </a:r>
          </a:p>
          <a:p>
            <a:r>
              <a:rPr lang="cs-CZ" dirty="0" smtClean="0"/>
              <a:t>Právo autorské zahrnuje výlučná práva osobnostní a výlučná práva majetková. Co zahrneš do osobnostních práv a co do majetkových práv?</a:t>
            </a:r>
          </a:p>
          <a:p>
            <a:r>
              <a:rPr lang="cs-CZ" dirty="0" smtClean="0"/>
              <a:t>Kdo má majetkové právo k zaměstnaneckému dílu? </a:t>
            </a:r>
            <a:endParaRPr lang="cs-CZ" dirty="0" smtClean="0"/>
          </a:p>
          <a:p>
            <a:r>
              <a:rPr lang="cs-CZ" dirty="0" smtClean="0"/>
              <a:t>Jak </a:t>
            </a:r>
            <a:r>
              <a:rPr lang="cs-CZ" dirty="0" smtClean="0"/>
              <a:t>dlouho je autorské dílo chráněno?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35148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622459"/>
            <a:ext cx="10515600" cy="2994569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cs-CZ" b="1" dirty="0"/>
              <a:t>Autorské právo k dílu vzniká:</a:t>
            </a:r>
            <a:endParaRPr lang="cs-CZ" dirty="0"/>
          </a:p>
          <a:p>
            <a:pPr marL="914400" lvl="1" indent="-457200">
              <a:buFont typeface="+mj-lt"/>
              <a:buAutoNum type="alphaLcParenR"/>
            </a:pPr>
            <a:r>
              <a:rPr lang="cs-CZ" sz="2800" dirty="0"/>
              <a:t>Až po veřejném uveřejnění díla.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sz="2800" dirty="0"/>
              <a:t>Po splnění určitých formálních záležitostí (registrace apod.).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sz="2800" dirty="0"/>
              <a:t>Při vzniku díla.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sz="2800" dirty="0"/>
              <a:t>Až po registraci autora v profesní komoře.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sz="2800" dirty="0"/>
              <a:t>V okamžiku vzniku myšlenky v hlavě autora.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92697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622459"/>
            <a:ext cx="10515600" cy="2994569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 startAt="2"/>
            </a:pPr>
            <a:r>
              <a:rPr lang="cs-CZ" b="1" dirty="0"/>
              <a:t>Jakákoliv úprava autorského díla je možná</a:t>
            </a:r>
            <a:endParaRPr lang="cs-CZ" dirty="0"/>
          </a:p>
          <a:p>
            <a:pPr marL="971550" lvl="1" indent="-514350">
              <a:buFont typeface="+mj-lt"/>
              <a:buAutoNum type="alphaLcParenR"/>
            </a:pPr>
            <a:r>
              <a:rPr lang="cs-CZ" sz="2800" dirty="0"/>
              <a:t>Jen pokud neměníme význam díla původního autora (souhlas není potřeba).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sz="2800" dirty="0"/>
              <a:t>Jen se souhlasem autora.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sz="2800" dirty="0"/>
              <a:t>Bez souhlasu autora – pokud dílo nijak nezesměšňujeme.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sz="2800" dirty="0"/>
              <a:t>Bez souhlasu autora – pokud za něj nepožadujeme finanční náhradu.</a:t>
            </a:r>
          </a:p>
        </p:txBody>
      </p:sp>
    </p:spTree>
    <p:extLst>
      <p:ext uri="{BB962C8B-B14F-4D97-AF65-F5344CB8AC3E}">
        <p14:creationId xmlns:p14="http://schemas.microsoft.com/office/powerpoint/2010/main" val="36011268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622459"/>
            <a:ext cx="10515600" cy="2994569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 startAt="3"/>
            </a:pPr>
            <a:r>
              <a:rPr lang="cs-CZ" b="1" dirty="0"/>
              <a:t>Čím se zabývá autorský zákon (co je předmětem ochrany)?</a:t>
            </a:r>
            <a:endParaRPr lang="cs-CZ" dirty="0"/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Zabývá se právními vztahy uživatelů a tvůrců tzv. „autorských děl“ k příslušným dílům.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Chrání samotné myšlenky, nápady, ideje. 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Upravuje přesnou výši finančních náhrad za použití díla.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Platí pouze pro registrované tvůrce. 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Chrání se konkrétní díla (v objektivně vnímatelné podobě</a:t>
            </a:r>
            <a:r>
              <a:rPr lang="cs-CZ" dirty="0" smtClean="0"/>
              <a:t>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08623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609396"/>
            <a:ext cx="10515600" cy="3504021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 startAt="4"/>
            </a:pPr>
            <a:r>
              <a:rPr lang="cs-CZ" b="1" dirty="0"/>
              <a:t>Které výtvory nejsou předmětem autorského práva? </a:t>
            </a:r>
            <a:endParaRPr lang="cs-CZ" dirty="0"/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Díla úřední (právní předpisy, státní hymna, státní znak).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Díla vzniklá tvůrčím zpracováním jiného díla.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Politický projev (novoroční  projev  prezidenta).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Předpověď  počasí, zpráva o dopravní situaci.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Hudební dílo  s textem  nebo  bez  textu.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Princip  hry  (např.  „Člověče,  nezlob  se“).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Vyučovací metody.</a:t>
            </a:r>
          </a:p>
        </p:txBody>
      </p:sp>
    </p:spTree>
    <p:extLst>
      <p:ext uri="{BB962C8B-B14F-4D97-AF65-F5344CB8AC3E}">
        <p14:creationId xmlns:p14="http://schemas.microsoft.com/office/powerpoint/2010/main" val="9042565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609396"/>
            <a:ext cx="10515600" cy="3504021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 startAt="5"/>
            </a:pPr>
            <a:r>
              <a:rPr lang="cs-CZ" b="1" dirty="0"/>
              <a:t>Jak dlouho je dílo chráněno?</a:t>
            </a:r>
            <a:endParaRPr lang="cs-CZ" dirty="0"/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Jen po dobu autorova života.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po dobu autorova života a 50 let po jeho smrti.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po dobu autorova života a 70 let po jeho smrti.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po dobu autorova života a 70 let po jeho zveřejnění.</a:t>
            </a:r>
          </a:p>
        </p:txBody>
      </p:sp>
    </p:spTree>
    <p:extLst>
      <p:ext uri="{BB962C8B-B14F-4D97-AF65-F5344CB8AC3E}">
        <p14:creationId xmlns:p14="http://schemas.microsoft.com/office/powerpoint/2010/main" val="37126689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609396"/>
            <a:ext cx="10515600" cy="3504021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 startAt="6"/>
            </a:pPr>
            <a:r>
              <a:rPr lang="cs-CZ" b="1" dirty="0"/>
              <a:t>Volným dílem je:</a:t>
            </a:r>
            <a:endParaRPr lang="cs-CZ" dirty="0"/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dílo, u kterého uplynula doba trvání autorských majetkových práv. 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dílo, jehož autor již alespoň jeden rok nežije.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dílo, ke kterému se nikdo nepřihlásil</a:t>
            </a:r>
            <a:r>
              <a:rPr lang="cs-CZ" dirty="0" smtClean="0"/>
              <a:t>.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dirty="0" smtClean="0"/>
              <a:t>neautorizované dílo zveřejněné na Internetu</a:t>
            </a:r>
            <a:endParaRPr lang="cs-CZ" dirty="0"/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dílo, které se jeho autor rozhodl prodat.</a:t>
            </a:r>
          </a:p>
        </p:txBody>
      </p:sp>
    </p:spTree>
    <p:extLst>
      <p:ext uri="{BB962C8B-B14F-4D97-AF65-F5344CB8AC3E}">
        <p14:creationId xmlns:p14="http://schemas.microsoft.com/office/powerpoint/2010/main" val="41042839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609396"/>
            <a:ext cx="10515600" cy="3504021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 startAt="7"/>
            </a:pPr>
            <a:r>
              <a:rPr lang="cs-CZ" b="1" dirty="0"/>
              <a:t>Výlučná  práva  osobnostní  (morální) jsou:  </a:t>
            </a:r>
            <a:endParaRPr lang="cs-CZ" dirty="0"/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spjatá  s osobou  autora, nepřevoditelná, nelze se jich vzdát a zanikají smrtí autora.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spjatá  s osobou  autora, převoditelná pouze na osobu blízkou, lze se jich vzdát a zanikají smrtí autora.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spjatá  s osobou  autora, nelze se jich vzdát a v případě úmrtí autora přechází na osobu blízkou.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spjatá  s osobou  autora, převoditelná, lze se jich vzdát (pouze za úplatu) a zanikají smrtí autora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16313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376" y="1525179"/>
            <a:ext cx="10996749" cy="4770113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 startAt="8"/>
            </a:pPr>
            <a:r>
              <a:rPr lang="cs-CZ" b="1" dirty="0" smtClean="0"/>
              <a:t>Zakroužkujte práva majetková:</a:t>
            </a:r>
            <a:endParaRPr lang="cs-CZ" dirty="0"/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právo  na  nedotknutelnost  díla, zahrnující i právo na autorský dohled, 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právo autorské dílo užít a udělit jiné osobě tzv. licenci, 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právo  rozhodnout  o  zveřejnění  díla  (tj.  o  prvním  zpřístupnění  díla  veřejnosti),  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právo na odměnu  při  opětném  prodeji  originálu  díla  uměleckého,  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právo  na  odměnu  v souvislosti  s  rozmnožováním  díla  pro  osobní  potřebu,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právo  na  odměnu  za pronájem,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právo autora na přístup k dílu,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dirty="0"/>
              <a:t>právo osobovat  si  autorství,  včetně  práva  na  autorské  označení,  </a:t>
            </a:r>
          </a:p>
          <a:p>
            <a:pPr marL="914400" lvl="1" indent="-457200">
              <a:buFont typeface="+mj-lt"/>
              <a:buAutoNum type="alphaLcParenR"/>
            </a:pPr>
            <a:r>
              <a:rPr lang="cs-CZ" dirty="0" smtClean="0"/>
              <a:t>právo </a:t>
            </a:r>
            <a:r>
              <a:rPr lang="cs-CZ" dirty="0"/>
              <a:t>na to, aby je-li dílo užito jinou osobou, nebylo užito způsobem snižujícím hodnotu díla.</a:t>
            </a:r>
          </a:p>
        </p:txBody>
      </p:sp>
    </p:spTree>
    <p:extLst>
      <p:ext uri="{BB962C8B-B14F-4D97-AF65-F5344CB8AC3E}">
        <p14:creationId xmlns:p14="http://schemas.microsoft.com/office/powerpoint/2010/main" val="2704513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5320" y="291973"/>
            <a:ext cx="10515600" cy="750443"/>
          </a:xfrm>
        </p:spPr>
        <p:txBody>
          <a:bodyPr/>
          <a:lstStyle/>
          <a:p>
            <a:r>
              <a:rPr lang="cs-CZ" dirty="0" smtClean="0"/>
              <a:t>Autorský zákon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74505" y="1439048"/>
            <a:ext cx="115192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cs-CZ" sz="2800" dirty="0" smtClean="0"/>
              <a:t>Cíle</a:t>
            </a:r>
            <a:r>
              <a:rPr lang="cs-CZ" sz="2800" dirty="0" smtClean="0"/>
              <a:t>:</a:t>
            </a:r>
          </a:p>
          <a:p>
            <a:pPr lvl="1"/>
            <a:endParaRPr lang="cs-CZ" sz="28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800" dirty="0" smtClean="0"/>
              <a:t>Chránit </a:t>
            </a:r>
            <a:r>
              <a:rPr lang="cs-CZ" sz="2800" dirty="0"/>
              <a:t>investice tvůrců a podporovat jejich tvůrčí činnost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800" dirty="0"/>
              <a:t>Přispívat k tomu, aby jejich tvorba mohla být prospěšná společnosti</a:t>
            </a:r>
          </a:p>
        </p:txBody>
      </p:sp>
    </p:spTree>
    <p:extLst>
      <p:ext uri="{BB962C8B-B14F-4D97-AF65-F5344CB8AC3E}">
        <p14:creationId xmlns:p14="http://schemas.microsoft.com/office/powerpoint/2010/main" val="155226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8564" y="2465705"/>
            <a:ext cx="10996749" cy="3504021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 startAt="9"/>
            </a:pPr>
            <a:r>
              <a:rPr lang="cs-CZ" b="1" dirty="0"/>
              <a:t>Do autorského práva zasahuje ten, kdo (zakroužkujte správnou odpověď):</a:t>
            </a:r>
            <a:endParaRPr lang="cs-CZ" dirty="0"/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Cituje ve svém díle výňatky z děl jiných autorů (uvede jméno autora, název díla a pramen)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Cituje ve svém díle výňatky z děl jiných autorů (neuvádí-li jméno autora, název díla a pramen)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Pořídí uměleckou fotografii (namaluje) barokní sochy na náměstí.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/>
              <a:t>Použije dílo v rámci nevýdělečného školního představení.</a:t>
            </a:r>
          </a:p>
        </p:txBody>
      </p:sp>
    </p:spTree>
    <p:extLst>
      <p:ext uri="{BB962C8B-B14F-4D97-AF65-F5344CB8AC3E}">
        <p14:creationId xmlns:p14="http://schemas.microsoft.com/office/powerpoint/2010/main" val="2305783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04800" y="283255"/>
            <a:ext cx="1163515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/>
              <a:t>Autorské dílo je zásadně možné zpracovat (popř. jinak upravit) jen se souhlasem </a:t>
            </a:r>
            <a:r>
              <a:rPr lang="cs-CZ" sz="2800" dirty="0" smtClean="0"/>
              <a:t>autora</a:t>
            </a:r>
            <a:r>
              <a:rPr lang="cs-CZ" sz="2800" dirty="0"/>
              <a:t>. Svolení  autora původního díla je třeba zejména k užití  zpracovaného  díla, </a:t>
            </a:r>
            <a:r>
              <a:rPr lang="cs-CZ" sz="2800" dirty="0" smtClean="0"/>
              <a:t>odvozeného </a:t>
            </a:r>
            <a:r>
              <a:rPr lang="cs-CZ" sz="2800" dirty="0"/>
              <a:t>od díla původního, užití díla odvozeného je současně užitím díla </a:t>
            </a:r>
            <a:r>
              <a:rPr lang="cs-CZ" sz="2800" dirty="0" smtClean="0"/>
              <a:t>původního.</a:t>
            </a:r>
          </a:p>
          <a:p>
            <a:endParaRPr lang="cs-CZ" sz="2800" dirty="0"/>
          </a:p>
          <a:p>
            <a:pPr lvl="1"/>
            <a:r>
              <a:rPr lang="cs-CZ" sz="2800" dirty="0"/>
              <a:t>• Příklad:   </a:t>
            </a:r>
            <a:endParaRPr lang="cs-CZ" sz="2800" dirty="0" smtClean="0"/>
          </a:p>
          <a:p>
            <a:pPr lvl="1"/>
            <a:r>
              <a:rPr lang="cs-CZ" sz="2800" dirty="0" smtClean="0"/>
              <a:t>Filmový  </a:t>
            </a:r>
            <a:r>
              <a:rPr lang="cs-CZ" sz="2800" dirty="0"/>
              <a:t>literární  scénář  je  zpracováním  původní  literární  předlohy  </a:t>
            </a:r>
            <a:r>
              <a:rPr lang="cs-CZ" sz="2800" dirty="0" smtClean="0"/>
              <a:t>(</a:t>
            </a:r>
            <a:r>
              <a:rPr lang="cs-CZ" sz="2800" dirty="0"/>
              <a:t>např. románu), film je pak zpracováním filmového scénáře a tak i </a:t>
            </a:r>
            <a:r>
              <a:rPr lang="cs-CZ" sz="2800" dirty="0" smtClean="0"/>
              <a:t>literární předlohy</a:t>
            </a:r>
            <a:r>
              <a:rPr lang="cs-CZ" sz="2800" dirty="0"/>
              <a:t>. </a:t>
            </a:r>
            <a:endParaRPr lang="cs-CZ" sz="2800" dirty="0" smtClean="0"/>
          </a:p>
          <a:p>
            <a:pPr lvl="1"/>
            <a:r>
              <a:rPr lang="cs-CZ" sz="2800" dirty="0" smtClean="0"/>
              <a:t>Producent </a:t>
            </a:r>
            <a:r>
              <a:rPr lang="cs-CZ" sz="2800" dirty="0"/>
              <a:t>musí získat souhlas jak od autora filmu, tak i od autora </a:t>
            </a:r>
            <a:r>
              <a:rPr lang="cs-CZ" sz="2800" dirty="0" smtClean="0"/>
              <a:t>literárního </a:t>
            </a:r>
            <a:r>
              <a:rPr lang="cs-CZ" sz="2800" dirty="0"/>
              <a:t>scénáře a autora původní literární předlohy. </a:t>
            </a:r>
          </a:p>
        </p:txBody>
      </p:sp>
    </p:spTree>
    <p:extLst>
      <p:ext uri="{BB962C8B-B14F-4D97-AF65-F5344CB8AC3E}">
        <p14:creationId xmlns:p14="http://schemas.microsoft.com/office/powerpoint/2010/main" val="279169984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9092"/>
          </a:xfrm>
        </p:spPr>
        <p:txBody>
          <a:bodyPr>
            <a:normAutofit/>
          </a:bodyPr>
          <a:lstStyle/>
          <a:p>
            <a:r>
              <a:rPr lang="cs-CZ" b="1" dirty="0"/>
              <a:t>Výjimky z </a:t>
            </a:r>
            <a:r>
              <a:rPr lang="cs-CZ" b="1" dirty="0" smtClean="0"/>
              <a:t>ochrany: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46760" y="3288665"/>
            <a:ext cx="10515600" cy="1649095"/>
          </a:xfrm>
        </p:spPr>
        <p:txBody>
          <a:bodyPr/>
          <a:lstStyle/>
          <a:p>
            <a:pPr lvl="0"/>
            <a:r>
              <a:rPr lang="cs-CZ" dirty="0"/>
              <a:t>úřední díla </a:t>
            </a:r>
          </a:p>
          <a:p>
            <a:pPr lvl="0"/>
            <a:r>
              <a:rPr lang="cs-CZ" dirty="0"/>
              <a:t>výtvory tradiční lidové kultury (není-li pravé jméno autora obecně známo)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4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9092"/>
          </a:xfrm>
        </p:spPr>
        <p:txBody>
          <a:bodyPr>
            <a:normAutofit/>
          </a:bodyPr>
          <a:lstStyle/>
          <a:p>
            <a:r>
              <a:rPr lang="cs-CZ" b="1" dirty="0"/>
              <a:t>Výjimky z </a:t>
            </a:r>
            <a:r>
              <a:rPr lang="cs-CZ" b="1" dirty="0" smtClean="0"/>
              <a:t>ochrany: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14846"/>
            <a:ext cx="10515600" cy="5290457"/>
          </a:xfrm>
        </p:spPr>
        <p:txBody>
          <a:bodyPr>
            <a:normAutofit/>
          </a:bodyPr>
          <a:lstStyle/>
          <a:p>
            <a:pPr lvl="0"/>
            <a:r>
              <a:rPr lang="cs-CZ" dirty="0"/>
              <a:t>denní zpráva či jiný údaj sám o sobě </a:t>
            </a:r>
          </a:p>
          <a:p>
            <a:pPr lvl="0"/>
            <a:r>
              <a:rPr lang="cs-CZ" dirty="0"/>
              <a:t>námět díla </a:t>
            </a:r>
          </a:p>
          <a:p>
            <a:pPr lvl="0"/>
            <a:r>
              <a:rPr lang="cs-CZ" dirty="0"/>
              <a:t>myšlenka </a:t>
            </a:r>
          </a:p>
          <a:p>
            <a:pPr lvl="0"/>
            <a:r>
              <a:rPr lang="cs-CZ" dirty="0"/>
              <a:t>postup </a:t>
            </a:r>
          </a:p>
          <a:p>
            <a:pPr lvl="0"/>
            <a:r>
              <a:rPr lang="cs-CZ" dirty="0"/>
              <a:t>princip </a:t>
            </a:r>
          </a:p>
          <a:p>
            <a:pPr lvl="0"/>
            <a:r>
              <a:rPr lang="cs-CZ" dirty="0"/>
              <a:t>metoda </a:t>
            </a:r>
            <a:endParaRPr lang="cs-CZ" dirty="0" smtClean="0"/>
          </a:p>
          <a:p>
            <a:pPr lvl="0"/>
            <a:r>
              <a:rPr lang="cs-CZ" dirty="0"/>
              <a:t>objev </a:t>
            </a:r>
          </a:p>
          <a:p>
            <a:pPr lvl="0"/>
            <a:r>
              <a:rPr lang="cs-CZ" dirty="0"/>
              <a:t>vědecká teorie </a:t>
            </a:r>
          </a:p>
          <a:p>
            <a:pPr lvl="0"/>
            <a:r>
              <a:rPr lang="cs-CZ" dirty="0"/>
              <a:t>matematický nebo jiný vzorec </a:t>
            </a:r>
          </a:p>
          <a:p>
            <a:pPr lvl="0"/>
            <a:r>
              <a:rPr lang="cs-CZ" dirty="0"/>
              <a:t>statistický graf a podobný předmět sám o sobě</a:t>
            </a:r>
          </a:p>
          <a:p>
            <a:pPr lvl="0"/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127210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Co AZ nechrání - 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53736" y="2305594"/>
            <a:ext cx="10300063" cy="3690257"/>
          </a:xfrm>
        </p:spPr>
        <p:txBody>
          <a:bodyPr>
            <a:normAutofit/>
          </a:bodyPr>
          <a:lstStyle/>
          <a:p>
            <a:r>
              <a:rPr lang="cs-CZ" dirty="0" smtClean="0"/>
              <a:t>Výtvory nezpůsobilé být autorským dílem (jedinečnost apod.),</a:t>
            </a:r>
          </a:p>
          <a:p>
            <a:r>
              <a:rPr lang="cs-CZ" dirty="0"/>
              <a:t>denní </a:t>
            </a:r>
            <a:r>
              <a:rPr lang="cs-CZ" dirty="0" smtClean="0"/>
              <a:t>zpráva, předpověď počasí,</a:t>
            </a:r>
          </a:p>
          <a:p>
            <a:r>
              <a:rPr lang="cs-CZ" dirty="0"/>
              <a:t>nemůže být chráněna vědecká či umělecká forma (tedy myšlenka, postup, princip, metoda, objev, vědecká teorie, matematické vzorce, apod</a:t>
            </a:r>
            <a:r>
              <a:rPr lang="cs-CZ" dirty="0" smtClean="0"/>
              <a:t>.),</a:t>
            </a:r>
          </a:p>
          <a:p>
            <a:r>
              <a:rPr lang="cs-CZ" dirty="0" smtClean="0"/>
              <a:t>k </a:t>
            </a:r>
            <a:r>
              <a:rPr lang="cs-CZ" dirty="0"/>
              <a:t>témuž  výsledku  mohou  nezávisle  na  sobě  dospět  různé  </a:t>
            </a:r>
            <a:r>
              <a:rPr lang="cs-CZ" dirty="0" smtClean="0"/>
              <a:t>osoby (není prostor pro tvůrčí činnost).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342945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Zásah do autorova díla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99518"/>
          </a:xfrm>
        </p:spPr>
        <p:txBody>
          <a:bodyPr>
            <a:normAutofit/>
          </a:bodyPr>
          <a:lstStyle/>
          <a:p>
            <a:r>
              <a:rPr lang="cs-CZ" dirty="0"/>
              <a:t>Jestliže bylo neoprávněně zasaženo do autorova práva nebo mu i jen neoprávněný zásah hrozí, může se autor domáhat </a:t>
            </a:r>
            <a:r>
              <a:rPr lang="cs-CZ" dirty="0" smtClean="0"/>
              <a:t>nápravy. </a:t>
            </a:r>
            <a:r>
              <a:rPr lang="cs-CZ" dirty="0"/>
              <a:t>Nedodržení autorských práv může být předmětem soudního sporu a sankcionování (v případě studia </a:t>
            </a:r>
            <a:r>
              <a:rPr lang="cs-CZ" dirty="0" smtClean="0"/>
              <a:t>může </a:t>
            </a:r>
            <a:r>
              <a:rPr lang="cs-CZ" dirty="0"/>
              <a:t>být předmětem disciplinárního řízení). </a:t>
            </a:r>
          </a:p>
        </p:txBody>
      </p:sp>
    </p:spTree>
    <p:extLst>
      <p:ext uri="{BB962C8B-B14F-4D97-AF65-F5344CB8AC3E}">
        <p14:creationId xmlns:p14="http://schemas.microsoft.com/office/powerpoint/2010/main" val="2041289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Autorský zákon dále řeší i práva související s právem autorským, což jsou </a:t>
            </a:r>
            <a:r>
              <a:rPr lang="cs-CZ" b="1" dirty="0"/>
              <a:t>práva výkonných umělců k jejich uměleckému výkonu</a:t>
            </a:r>
            <a:r>
              <a:rPr lang="cs-CZ" dirty="0"/>
              <a:t>, </a:t>
            </a:r>
            <a:r>
              <a:rPr lang="cs-CZ" b="1" dirty="0"/>
              <a:t>výrobců zvukových a zvukově obrazových záznamů k záznamu, rozhlasových a televizních vysílatelů k jejich původnímu vysílání, </a:t>
            </a:r>
            <a:r>
              <a:rPr lang="cs-CZ" b="1" dirty="0" err="1"/>
              <a:t>zveřejnitele</a:t>
            </a:r>
            <a:r>
              <a:rPr lang="cs-CZ" b="1" dirty="0"/>
              <a:t> k dosud nezveřejněnému dílu, právo nakladatele na odměnu při zhotovení rozmnoženiny jím vydaného díla pro osobní </a:t>
            </a:r>
            <a:r>
              <a:rPr lang="cs-CZ" b="1" dirty="0" smtClean="0"/>
              <a:t>potřebu</a:t>
            </a:r>
            <a:r>
              <a:rPr lang="cs-CZ" dirty="0" smtClean="0"/>
              <a:t>. </a:t>
            </a:r>
            <a:endParaRPr lang="cs-CZ" dirty="0" smtClean="0"/>
          </a:p>
          <a:p>
            <a:r>
              <a:rPr lang="cs-CZ" dirty="0" smtClean="0"/>
              <a:t>Další </a:t>
            </a:r>
            <a:r>
              <a:rPr lang="cs-CZ" dirty="0"/>
              <a:t>oblastí, kterou se autorský zákon zabývá, je </a:t>
            </a:r>
            <a:r>
              <a:rPr lang="cs-CZ" b="1" dirty="0"/>
              <a:t>kolektivní správa </a:t>
            </a:r>
            <a:r>
              <a:rPr lang="cs-CZ" dirty="0"/>
              <a:t>práv autorských a práv </a:t>
            </a:r>
            <a:r>
              <a:rPr lang="cs-CZ" dirty="0" smtClean="0"/>
              <a:t>souvisejících.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6149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5366"/>
          </a:xfrm>
        </p:spPr>
        <p:txBody>
          <a:bodyPr/>
          <a:lstStyle/>
          <a:p>
            <a:r>
              <a:rPr lang="cs-CZ" b="1" dirty="0" smtClean="0"/>
              <a:t>Předmět ochrany </a:t>
            </a:r>
            <a:r>
              <a:rPr lang="cs-CZ" dirty="0" smtClean="0"/>
              <a:t>(co je chráněno)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522991"/>
            <a:ext cx="10515600" cy="360784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cs-CZ" dirty="0" smtClean="0"/>
          </a:p>
          <a:p>
            <a:pPr lvl="0"/>
            <a:r>
              <a:rPr lang="cs-CZ" i="1" dirty="0" smtClean="0"/>
              <a:t>autorské dílo – </a:t>
            </a:r>
            <a:r>
              <a:rPr lang="cs-CZ" i="1" dirty="0"/>
              <a:t>dílo literární, umělecké nebo </a:t>
            </a:r>
            <a:r>
              <a:rPr lang="cs-CZ" i="1" dirty="0" smtClean="0"/>
              <a:t>vědecké</a:t>
            </a:r>
          </a:p>
          <a:p>
            <a:pPr lvl="0"/>
            <a:r>
              <a:rPr lang="cs-CZ" i="1" dirty="0" smtClean="0"/>
              <a:t>umělecký výkon</a:t>
            </a:r>
            <a:endParaRPr lang="cs-CZ" i="1" dirty="0"/>
          </a:p>
          <a:p>
            <a:pPr lvl="0"/>
            <a:r>
              <a:rPr lang="cs-CZ" i="1" dirty="0"/>
              <a:t>zvukový </a:t>
            </a:r>
            <a:r>
              <a:rPr lang="cs-CZ" i="1" dirty="0" smtClean="0"/>
              <a:t>záznam</a:t>
            </a:r>
            <a:endParaRPr lang="cs-CZ" i="1" dirty="0"/>
          </a:p>
          <a:p>
            <a:pPr lvl="0"/>
            <a:r>
              <a:rPr lang="cs-CZ" i="1" dirty="0"/>
              <a:t>zvukově obrazový </a:t>
            </a:r>
            <a:r>
              <a:rPr lang="cs-CZ" i="1" dirty="0" smtClean="0"/>
              <a:t>záznam</a:t>
            </a:r>
            <a:endParaRPr lang="cs-CZ" i="1" dirty="0"/>
          </a:p>
          <a:p>
            <a:pPr lvl="0"/>
            <a:r>
              <a:rPr lang="cs-CZ" i="1" dirty="0"/>
              <a:t>rozhlasové a televizní </a:t>
            </a:r>
            <a:r>
              <a:rPr lang="cs-CZ" i="1" dirty="0" smtClean="0"/>
              <a:t>vysílání </a:t>
            </a:r>
            <a:endParaRPr lang="cs-CZ" i="1" dirty="0"/>
          </a:p>
          <a:p>
            <a:pPr lvl="0"/>
            <a:r>
              <a:rPr lang="cs-CZ" i="1" dirty="0"/>
              <a:t>databáze – jedná se o zvláštní právo pro pořizovatele </a:t>
            </a:r>
            <a:r>
              <a:rPr lang="cs-CZ" i="1" dirty="0" smtClean="0"/>
              <a:t>databáze</a:t>
            </a:r>
            <a:endParaRPr lang="cs-CZ" i="1" dirty="0"/>
          </a:p>
          <a:p>
            <a:endParaRPr lang="cs-CZ" sz="24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38200" y="1454332"/>
            <a:ext cx="10515600" cy="952364"/>
          </a:xfrm>
          <a:prstGeom prst="rect">
            <a:avLst/>
          </a:prstGeom>
          <a:solidFill>
            <a:srgbClr val="FFFFCC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 smtClean="0"/>
              <a:t>Chrání se </a:t>
            </a:r>
            <a:r>
              <a:rPr lang="cs-CZ" b="1" dirty="0" smtClean="0"/>
              <a:t>konkrétní díla </a:t>
            </a:r>
            <a:r>
              <a:rPr lang="cs-CZ" dirty="0" smtClean="0"/>
              <a:t>(v objektivně vnímatelné podobě), nechrání se myšlenky, </a:t>
            </a:r>
            <a:r>
              <a:rPr lang="cs-CZ" dirty="0" err="1" smtClean="0"/>
              <a:t>idee</a:t>
            </a:r>
            <a:r>
              <a:rPr lang="cs-CZ" dirty="0" smtClean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dirty="0" smtClean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3353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233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Autorské dílo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32411"/>
            <a:ext cx="10515600" cy="5303520"/>
          </a:xfrm>
        </p:spPr>
        <p:txBody>
          <a:bodyPr>
            <a:normAutofit/>
          </a:bodyPr>
          <a:lstStyle/>
          <a:p>
            <a:pPr lvl="1"/>
            <a:r>
              <a:rPr lang="cs-CZ" sz="2000" dirty="0" smtClean="0"/>
              <a:t>slovesné dílo vyjádřené řečí nebo písmem (většina odborných publikací)</a:t>
            </a:r>
          </a:p>
          <a:p>
            <a:pPr lvl="1"/>
            <a:r>
              <a:rPr lang="cs-CZ" sz="2000" dirty="0" smtClean="0"/>
              <a:t>hudební dílo </a:t>
            </a:r>
          </a:p>
          <a:p>
            <a:pPr lvl="1"/>
            <a:r>
              <a:rPr lang="cs-CZ" sz="2000" dirty="0" smtClean="0"/>
              <a:t>dramatické dílo </a:t>
            </a:r>
          </a:p>
          <a:p>
            <a:pPr lvl="1"/>
            <a:r>
              <a:rPr lang="cs-CZ" sz="2000" dirty="0" smtClean="0"/>
              <a:t>hudebně dramatické dílo </a:t>
            </a:r>
          </a:p>
          <a:p>
            <a:pPr lvl="1"/>
            <a:r>
              <a:rPr lang="cs-CZ" sz="2000" dirty="0" smtClean="0"/>
              <a:t>choreografické dílo </a:t>
            </a:r>
          </a:p>
          <a:p>
            <a:pPr lvl="1"/>
            <a:r>
              <a:rPr lang="cs-CZ" sz="2000" dirty="0" smtClean="0"/>
              <a:t>pantomimické dílo </a:t>
            </a:r>
          </a:p>
          <a:p>
            <a:pPr lvl="1"/>
            <a:r>
              <a:rPr lang="cs-CZ" sz="2000" dirty="0" smtClean="0"/>
              <a:t>fotografické dílo a dílo vyjádřené postupem podobným fotografii </a:t>
            </a:r>
          </a:p>
          <a:p>
            <a:pPr lvl="1"/>
            <a:r>
              <a:rPr lang="cs-CZ" sz="2000" dirty="0" smtClean="0"/>
              <a:t>audiovizuální dílo jako je dílo kinematografické </a:t>
            </a:r>
          </a:p>
          <a:p>
            <a:pPr lvl="1"/>
            <a:r>
              <a:rPr lang="cs-CZ" sz="2000" dirty="0" smtClean="0"/>
              <a:t>výtvarné dílo jako je dílo malířské, grafické a sochařské </a:t>
            </a:r>
          </a:p>
          <a:p>
            <a:pPr lvl="1"/>
            <a:r>
              <a:rPr lang="cs-CZ" sz="2000" dirty="0" smtClean="0"/>
              <a:t>architektonické dílo včetně urbanistického </a:t>
            </a:r>
          </a:p>
          <a:p>
            <a:pPr lvl="1"/>
            <a:r>
              <a:rPr lang="cs-CZ" sz="2000" dirty="0" smtClean="0"/>
              <a:t>dílo užitého umění </a:t>
            </a:r>
          </a:p>
          <a:p>
            <a:pPr lvl="1"/>
            <a:r>
              <a:rPr lang="cs-CZ" sz="2000" dirty="0" smtClean="0"/>
              <a:t>kartografické dílo </a:t>
            </a:r>
          </a:p>
          <a:p>
            <a:pPr lvl="1"/>
            <a:r>
              <a:rPr lang="cs-CZ" sz="2000" dirty="0" smtClean="0"/>
              <a:t>počítačový program – podmínkou je, že musí být vlastním autorovým duševním výtvorem  </a:t>
            </a:r>
          </a:p>
          <a:p>
            <a:pPr lvl="1"/>
            <a:r>
              <a:rPr lang="cs-CZ" sz="2000" dirty="0" smtClean="0"/>
              <a:t>databáze  – podmínkou je, že způsob výběru nebo uspořádání obsahu databáze je autorovým vlastním duševním výtvorem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697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Práva autora – osobnostní × majetková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15149"/>
            <a:ext cx="10515600" cy="5020820"/>
          </a:xfrm>
          <a:solidFill>
            <a:srgbClr val="FFFFCC"/>
          </a:solidFill>
        </p:spPr>
        <p:txBody>
          <a:bodyPr>
            <a:normAutofit/>
          </a:bodyPr>
          <a:lstStyle/>
          <a:p>
            <a:pPr lvl="0"/>
            <a:r>
              <a:rPr lang="cs-CZ" b="1" dirty="0"/>
              <a:t>Práva </a:t>
            </a:r>
            <a:r>
              <a:rPr lang="cs-CZ" b="1" dirty="0" smtClean="0"/>
              <a:t>osobnostní</a:t>
            </a:r>
            <a:r>
              <a:rPr lang="cs-CZ" dirty="0" smtClean="0"/>
              <a:t> </a:t>
            </a:r>
            <a:r>
              <a:rPr lang="cs-CZ" dirty="0"/>
              <a:t>– jsou vázána pouze na osobu autora </a:t>
            </a:r>
            <a:r>
              <a:rPr lang="cs-CZ" dirty="0" smtClean="0"/>
              <a:t>a </a:t>
            </a:r>
            <a:r>
              <a:rPr lang="cs-CZ" dirty="0"/>
              <a:t>zanikají jeho </a:t>
            </a:r>
            <a:r>
              <a:rPr lang="cs-CZ" dirty="0" smtClean="0"/>
              <a:t>smrtí: </a:t>
            </a:r>
            <a:endParaRPr lang="cs-CZ" dirty="0"/>
          </a:p>
          <a:p>
            <a:pPr lvl="1">
              <a:lnSpc>
                <a:spcPct val="100000"/>
              </a:lnSpc>
            </a:pPr>
            <a:r>
              <a:rPr lang="cs-CZ" sz="2800" dirty="0"/>
              <a:t>právo osobovat si </a:t>
            </a:r>
            <a:r>
              <a:rPr lang="cs-CZ" sz="2800" b="1" dirty="0"/>
              <a:t>autorství</a:t>
            </a:r>
            <a:r>
              <a:rPr lang="cs-CZ" sz="2800" dirty="0"/>
              <a:t> </a:t>
            </a:r>
          </a:p>
          <a:p>
            <a:pPr lvl="1">
              <a:lnSpc>
                <a:spcPct val="100000"/>
              </a:lnSpc>
            </a:pPr>
            <a:r>
              <a:rPr lang="cs-CZ" sz="2800" dirty="0"/>
              <a:t>právo rozhodnout o </a:t>
            </a:r>
            <a:r>
              <a:rPr lang="cs-CZ" sz="2800" b="1" dirty="0"/>
              <a:t>zveřejnění</a:t>
            </a:r>
            <a:r>
              <a:rPr lang="cs-CZ" sz="2800" dirty="0"/>
              <a:t> díla </a:t>
            </a:r>
          </a:p>
          <a:p>
            <a:pPr lvl="1">
              <a:lnSpc>
                <a:spcPct val="100000"/>
              </a:lnSpc>
            </a:pPr>
            <a:r>
              <a:rPr lang="cs-CZ" sz="2800" dirty="0"/>
              <a:t>právo na </a:t>
            </a:r>
            <a:r>
              <a:rPr lang="cs-CZ" sz="2800" b="1" dirty="0"/>
              <a:t>označení</a:t>
            </a:r>
            <a:r>
              <a:rPr lang="cs-CZ" sz="2800" dirty="0"/>
              <a:t> díla při jeho zveřejnění </a:t>
            </a:r>
          </a:p>
          <a:p>
            <a:pPr lvl="1">
              <a:lnSpc>
                <a:spcPct val="100000"/>
              </a:lnSpc>
            </a:pPr>
            <a:r>
              <a:rPr lang="cs-CZ" sz="2800" dirty="0"/>
              <a:t>autor rozhoduje zda může být dílo doplněno či změněno, autor může také pověřit jiného k dokončení </a:t>
            </a:r>
            <a:r>
              <a:rPr lang="cs-CZ" sz="2800" dirty="0" smtClean="0"/>
              <a:t>díla </a:t>
            </a:r>
            <a:r>
              <a:rPr lang="cs-CZ" sz="2800" dirty="0" smtClean="0"/>
              <a:t>(technická integrita)</a:t>
            </a:r>
            <a:endParaRPr lang="cs-CZ" sz="2800" dirty="0" smtClean="0"/>
          </a:p>
          <a:p>
            <a:pPr lvl="1">
              <a:lnSpc>
                <a:spcPct val="100000"/>
              </a:lnSpc>
            </a:pPr>
            <a:r>
              <a:rPr lang="cs-CZ" sz="2800" dirty="0" smtClean="0"/>
              <a:t>povinnost </a:t>
            </a:r>
            <a:r>
              <a:rPr lang="cs-CZ" sz="2800" dirty="0"/>
              <a:t>jiných osob užít dílo způsobem </a:t>
            </a:r>
            <a:r>
              <a:rPr lang="cs-CZ" sz="2800" b="1" dirty="0"/>
              <a:t>nesnižujícím</a:t>
            </a:r>
            <a:r>
              <a:rPr lang="cs-CZ" sz="2800" dirty="0"/>
              <a:t> jeho hodnotu </a:t>
            </a:r>
            <a:r>
              <a:rPr lang="cs-CZ" sz="2800" dirty="0" smtClean="0"/>
              <a:t>(</a:t>
            </a:r>
            <a:r>
              <a:rPr lang="cs-CZ" sz="2800" dirty="0" smtClean="0"/>
              <a:t>morální integrita)</a:t>
            </a:r>
          </a:p>
          <a:p>
            <a:pPr>
              <a:lnSpc>
                <a:spcPct val="100000"/>
              </a:lnSpc>
            </a:pPr>
            <a:r>
              <a:rPr lang="cs-CZ" dirty="0" smtClean="0"/>
              <a:t>Existuje možnost domáhat se ochrany práv i po smrti autora.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9218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06864"/>
            <a:ext cx="10515600" cy="813044"/>
          </a:xfrm>
        </p:spPr>
        <p:txBody>
          <a:bodyPr/>
          <a:lstStyle/>
          <a:p>
            <a:r>
              <a:rPr lang="cs-CZ" dirty="0" smtClean="0"/>
              <a:t>Práva autora – osobnostní × majetková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36432"/>
            <a:ext cx="10515600" cy="5363307"/>
          </a:xfrm>
          <a:solidFill>
            <a:srgbClr val="FFFFCC"/>
          </a:solidFill>
        </p:spPr>
        <p:txBody>
          <a:bodyPr>
            <a:normAutofit/>
          </a:bodyPr>
          <a:lstStyle/>
          <a:p>
            <a:pPr lvl="0"/>
            <a:r>
              <a:rPr lang="cs-CZ" b="1" dirty="0" smtClean="0"/>
              <a:t>Práva </a:t>
            </a:r>
            <a:r>
              <a:rPr lang="cs-CZ" b="1" dirty="0" smtClean="0"/>
              <a:t>majetková</a:t>
            </a:r>
            <a:r>
              <a:rPr lang="cs-CZ" dirty="0" smtClean="0"/>
              <a:t> </a:t>
            </a:r>
            <a:r>
              <a:rPr lang="cs-CZ" dirty="0"/>
              <a:t>– trvají po dobu autorova života a 70 let po jeho smrti (jsou předmětem </a:t>
            </a:r>
            <a:r>
              <a:rPr lang="cs-CZ" dirty="0" smtClean="0"/>
              <a:t>dědictví): </a:t>
            </a:r>
            <a:endParaRPr lang="cs-CZ" dirty="0"/>
          </a:p>
          <a:p>
            <a:pPr lvl="1"/>
            <a:r>
              <a:rPr lang="cs-CZ" dirty="0"/>
              <a:t>právo autora </a:t>
            </a:r>
            <a:r>
              <a:rPr lang="cs-CZ" b="1" dirty="0"/>
              <a:t>rozhodovat o užití </a:t>
            </a:r>
            <a:r>
              <a:rPr lang="cs-CZ" dirty="0"/>
              <a:t>svého </a:t>
            </a:r>
            <a:r>
              <a:rPr lang="cs-CZ" dirty="0" smtClean="0"/>
              <a:t>díla – </a:t>
            </a:r>
            <a:r>
              <a:rPr lang="cs-CZ" dirty="0"/>
              <a:t>právo na rozmnožování díla, právo na rozšiřování, pronájem, půjčování, vystavování, právo na sdělování díla veřejnosti apod. </a:t>
            </a:r>
          </a:p>
          <a:p>
            <a:pPr lvl="1"/>
            <a:r>
              <a:rPr lang="cs-CZ" dirty="0"/>
              <a:t>právo udělit jiné osob souhlas k výkonu tohoto práva (</a:t>
            </a:r>
            <a:r>
              <a:rPr lang="cs-CZ" b="1" dirty="0"/>
              <a:t>licenční smlouva</a:t>
            </a:r>
            <a:r>
              <a:rPr lang="cs-CZ" dirty="0"/>
              <a:t>) – poskytnutím tohoto oprávnění autorovo majetkové právo nezaniká, pouze mu vzniká povinnost strpět zásah do svého práva dílo užít jinou osobou v rozsahu vyplývajícím z licenční smlouvy </a:t>
            </a:r>
            <a:r>
              <a:rPr lang="cs-CZ" dirty="0" smtClean="0"/>
              <a:t>(kdo a jak může dílo užít)</a:t>
            </a:r>
            <a:endParaRPr lang="cs-CZ" dirty="0"/>
          </a:p>
          <a:p>
            <a:pPr lvl="1"/>
            <a:r>
              <a:rPr lang="cs-CZ" dirty="0"/>
              <a:t>právo na </a:t>
            </a:r>
            <a:r>
              <a:rPr lang="cs-CZ" b="1" dirty="0" smtClean="0"/>
              <a:t>odměnu</a:t>
            </a:r>
            <a:r>
              <a:rPr lang="cs-CZ" dirty="0" smtClean="0"/>
              <a:t> za užití díla</a:t>
            </a:r>
            <a:endParaRPr lang="cs-CZ" dirty="0"/>
          </a:p>
          <a:p>
            <a:pPr lvl="1"/>
            <a:r>
              <a:rPr lang="cs-CZ" dirty="0"/>
              <a:t>právo na tzv. „slušné vypořádání“, resp. právo na podíl z výnosu za opětný prodej originálu uměleckého </a:t>
            </a:r>
            <a:r>
              <a:rPr lang="cs-CZ" dirty="0" smtClean="0"/>
              <a:t>díla</a:t>
            </a:r>
          </a:p>
          <a:p>
            <a:pPr lvl="1"/>
            <a:r>
              <a:rPr lang="cs-CZ" dirty="0"/>
              <a:t>při nedovoleném užití může autor požadovat náhradu a ukončení </a:t>
            </a:r>
            <a:r>
              <a:rPr lang="cs-CZ" dirty="0" smtClean="0"/>
              <a:t>užívání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6298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Omezení práva autorského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Volné užití díla </a:t>
            </a:r>
            <a:r>
              <a:rPr lang="cs-CZ" dirty="0" smtClean="0"/>
              <a:t>- osobní potřeba – nejedná se o užití díla </a:t>
            </a:r>
            <a:endParaRPr lang="cs-CZ" dirty="0" smtClean="0"/>
          </a:p>
          <a:p>
            <a:r>
              <a:rPr lang="cs-CZ" b="1" dirty="0" smtClean="0"/>
              <a:t>Citace</a:t>
            </a:r>
            <a:r>
              <a:rPr lang="cs-CZ" dirty="0" smtClean="0"/>
              <a:t> – </a:t>
            </a:r>
            <a:r>
              <a:rPr lang="cs-CZ" dirty="0"/>
              <a:t>možnost použití výňatků z děl jiných autorů při výuce, výzkumu, pro účely kritiky nebo recenze, ale s podmínkou, že je vždy nutné uvést </a:t>
            </a:r>
            <a:r>
              <a:rPr lang="cs-CZ" b="1" dirty="0"/>
              <a:t>jméno autora </a:t>
            </a:r>
            <a:r>
              <a:rPr lang="cs-CZ" dirty="0"/>
              <a:t>nebo jméno osoby, pod jejímž jménem se dílo uvádí na veřejnosti, spolu s </a:t>
            </a:r>
            <a:r>
              <a:rPr lang="cs-CZ" b="1" dirty="0"/>
              <a:t>názvem díla </a:t>
            </a:r>
            <a:r>
              <a:rPr lang="cs-CZ" dirty="0"/>
              <a:t>a </a:t>
            </a:r>
            <a:r>
              <a:rPr lang="cs-CZ" b="1" dirty="0"/>
              <a:t>pramenem</a:t>
            </a:r>
            <a:r>
              <a:rPr lang="cs-CZ" dirty="0"/>
              <a:t>. </a:t>
            </a:r>
          </a:p>
          <a:p>
            <a:r>
              <a:rPr lang="cs-CZ" b="1" dirty="0"/>
              <a:t>Zákonné </a:t>
            </a:r>
            <a:r>
              <a:rPr lang="cs-CZ" b="1" dirty="0" smtClean="0"/>
              <a:t>licence</a:t>
            </a:r>
            <a:r>
              <a:rPr lang="cs-CZ" dirty="0" smtClean="0"/>
              <a:t> </a:t>
            </a:r>
            <a:r>
              <a:rPr lang="cs-CZ" dirty="0"/>
              <a:t>– úřední a zpravodajské licence, knihovní licence, licence pro zdravotně postižené, licence pro dočasné rozmnoženiny, licence pro sociální zařízení aj.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562788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2976</Words>
  <Application>Microsoft Office PowerPoint</Application>
  <PresentationFormat>Širokoúhlá obrazovka</PresentationFormat>
  <Paragraphs>312</Paragraphs>
  <Slides>46</Slides>
  <Notes>9</Notes>
  <HiddenSlides>1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46</vt:i4>
      </vt:variant>
    </vt:vector>
  </HeadingPairs>
  <TitlesOfParts>
    <vt:vector size="52" baseType="lpstr">
      <vt:lpstr>Arial</vt:lpstr>
      <vt:lpstr>Calibri</vt:lpstr>
      <vt:lpstr>Calibri Light</vt:lpstr>
      <vt:lpstr>Helvetica</vt:lpstr>
      <vt:lpstr>inherit</vt:lpstr>
      <vt:lpstr>Motiv Office</vt:lpstr>
      <vt:lpstr>AUTORSKÝ ZÁKON</vt:lpstr>
      <vt:lpstr>Každý autor by měl:</vt:lpstr>
      <vt:lpstr>Autorský zákon</vt:lpstr>
      <vt:lpstr>Autorský zákon</vt:lpstr>
      <vt:lpstr>Předmět ochrany (co je chráněno)</vt:lpstr>
      <vt:lpstr>Autorské dílo</vt:lpstr>
      <vt:lpstr>Práva autora – osobnostní × majetková</vt:lpstr>
      <vt:lpstr>Práva autora – osobnostní × majetková</vt:lpstr>
      <vt:lpstr>Omezení práva autorského</vt:lpstr>
      <vt:lpstr>Omezení práva autorského</vt:lpstr>
      <vt:lpstr>Omezení práva autorského</vt:lpstr>
      <vt:lpstr>Omezení práva autorského</vt:lpstr>
      <vt:lpstr>Zaměstnanecké dílo</vt:lpstr>
      <vt:lpstr>Kolektivní dílo</vt:lpstr>
      <vt:lpstr>Školní dílo</vt:lpstr>
      <vt:lpstr>Užití díla je možné na základě:</vt:lpstr>
      <vt:lpstr>Prezentace aplikace PowerPoint</vt:lpstr>
      <vt:lpstr>Licence Creative Commons</vt:lpstr>
      <vt:lpstr>Licenční prvky</vt:lpstr>
      <vt:lpstr>Licenční prvky</vt:lpstr>
      <vt:lpstr>Licenční prvky</vt:lpstr>
      <vt:lpstr>Prezentace aplikace PowerPoint</vt:lpstr>
      <vt:lpstr>Prezentace aplikace PowerPoint</vt:lpstr>
      <vt:lpstr>Prezentace aplikace PowerPoint</vt:lpstr>
      <vt:lpstr>Licence Creative Commons</vt:lpstr>
      <vt:lpstr>Prezentace aplikace PowerPoint</vt:lpstr>
      <vt:lpstr>Trvání majetkových práv</vt:lpstr>
      <vt:lpstr>Ochrana autorských práv</vt:lpstr>
      <vt:lpstr>Autorská etika</vt:lpstr>
      <vt:lpstr>Nejčastější nedostatky</vt:lpstr>
      <vt:lpstr>Otázky</vt:lpstr>
      <vt:lpstr>Test</vt:lpstr>
      <vt:lpstr>Test</vt:lpstr>
      <vt:lpstr>Test</vt:lpstr>
      <vt:lpstr>Test</vt:lpstr>
      <vt:lpstr>Test</vt:lpstr>
      <vt:lpstr>Test</vt:lpstr>
      <vt:lpstr>Test</vt:lpstr>
      <vt:lpstr>Test</vt:lpstr>
      <vt:lpstr>Test</vt:lpstr>
      <vt:lpstr>Prezentace aplikace PowerPoint</vt:lpstr>
      <vt:lpstr>Výjimky z ochrany:</vt:lpstr>
      <vt:lpstr>Výjimky z ochrany: </vt:lpstr>
      <vt:lpstr>Co AZ nechrání - shrnutí</vt:lpstr>
      <vt:lpstr>Zásah do autorova díla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AUTORSKÝ ZÁKON</dc:title>
  <dc:creator>honza</dc:creator>
  <cp:lastModifiedBy>Synek</cp:lastModifiedBy>
  <cp:revision>36</cp:revision>
  <cp:lastPrinted>2017-09-27T13:01:19Z</cp:lastPrinted>
  <dcterms:created xsi:type="dcterms:W3CDTF">2017-09-27T10:23:09Z</dcterms:created>
  <dcterms:modified xsi:type="dcterms:W3CDTF">2019-09-17T21:07:52Z</dcterms:modified>
</cp:coreProperties>
</file>