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88" r:id="rId4"/>
    <p:sldId id="289" r:id="rId5"/>
    <p:sldId id="290" r:id="rId6"/>
    <p:sldId id="292" r:id="rId7"/>
    <p:sldId id="293" r:id="rId8"/>
    <p:sldId id="294" r:id="rId9"/>
    <p:sldId id="291" r:id="rId10"/>
    <p:sldId id="287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9" r:id="rId30"/>
    <p:sldId id="280" r:id="rId31"/>
    <p:sldId id="281" r:id="rId32"/>
    <p:sldId id="282" r:id="rId33"/>
    <p:sldId id="286" r:id="rId34"/>
    <p:sldId id="284" r:id="rId35"/>
    <p:sldId id="285" r:id="rId3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118" autoAdjust="0"/>
  </p:normalViewPr>
  <p:slideViewPr>
    <p:cSldViewPr snapToGrid="0">
      <p:cViewPr varScale="1">
        <p:scale>
          <a:sx n="75" d="100"/>
          <a:sy n="75" d="100"/>
        </p:scale>
        <p:origin x="9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319B1-14C8-4A75-BCE3-E73329F5D805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51FB6-80BD-420E-9488-D25F4F68E1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95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rrativemedia.cz/4-druhy-informacnich-zdroju-podle-duveryhodnosti/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knainternet.cz/page/1191/autorska-prava/" TargetMode="External"/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euipo.europa.eu/ohimportal/cs/web/observatory/faqs-on-copyright-cs#1" TargetMode="External"/><Relationship Id="rId4" Type="http://schemas.openxmlformats.org/officeDocument/2006/relationships/hyperlink" Target="https://www.jaknainternet.cz/page/1771/autorsky-zakon-na-internetu/" TargetMode="Externa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bezpecne-online.saferinternet.cz/pro-rodice-a-ucitele/stahovani-a-sdileni/item/11-autorsk%C3%BD-z%C3%A1kon-co-se-sm%C3%AD-a-co-u%C5%BE-ne?" TargetMode="External"/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prostředek společenské komunikace 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tvořený množinou informací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sloužící k jejich záznamu nebo přenosu v čase a prostoru.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604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1990 – </a:t>
            </a:r>
            <a:r>
              <a:rPr lang="cs-CZ" dirty="0" err="1" smtClean="0"/>
              <a:t>Archie</a:t>
            </a:r>
            <a:r>
              <a:rPr lang="cs-CZ" dirty="0" smtClean="0"/>
              <a:t>, 1994 – </a:t>
            </a:r>
            <a:r>
              <a:rPr lang="cs-CZ" dirty="0" err="1" smtClean="0"/>
              <a:t>Lycos</a:t>
            </a:r>
            <a:r>
              <a:rPr lang="cs-CZ" dirty="0" smtClean="0"/>
              <a:t>, 2000 – </a:t>
            </a:r>
            <a:r>
              <a:rPr lang="cs-CZ" dirty="0" err="1" smtClean="0"/>
              <a:t>Yahoo</a:t>
            </a:r>
            <a:r>
              <a:rPr lang="cs-CZ" dirty="0" smtClean="0"/>
              <a:t>!, Google, MS Bing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0686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Bibliografická databáze = slouží především k vyhledávání bibliografických informací (tj. souboru údajů o zpracovávaném dokumentu, umožňujících identifikaci dokumentu – např. autor, název článku, strany kde se článek nachází a časopis, v němž byl článek vydán, popř. rok vydání apod.). Neobsahuje PLNÉ texty článků. Např.: Web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nebo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Scopus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652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jiných technologií distribuce digitálních dat.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409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jiných technologií distribuce digitálních dat.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8251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jiných technologií distribuce digitálních dat.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829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86639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8555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1282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Fulltext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(někdy také full-text či fulltextové vyhledávání) je obecné označení pro vyhledávače fungující na základě porovnávání fráze se všemi ostatními slovy v daném dokumentu. Fulltext je tedy souhrn algoritmů, které dokáží z daného dokumentu vytvořit podrobnou statistiku výskytu jednotlivých pojmů a tu zanést do databáze (říkáme, že dokument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naindexují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Při vyhledávání pak algoritmy fulltextu porovnají hledané klíčové slovo s touto databází.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6873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Nerelevantní</a:t>
            </a:r>
            <a:r>
              <a:rPr lang="cs-CZ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mimo mísu, příliš zjednodušená, příliš komplikovaná</a:t>
            </a:r>
          </a:p>
          <a:p>
            <a:r>
              <a:rPr lang="cs-CZ" dirty="0" smtClean="0">
                <a:hlinkClick r:id="rId3"/>
              </a:rPr>
              <a:t>https://www.narrativemedia.cz/4-druhy-informacnich-zdroju-podle-duveryhodnosti/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963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8332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Nerelevantní</a:t>
            </a:r>
            <a:r>
              <a:rPr lang="cs-CZ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mimo mísu, příliš zjednodušená, příliš komplikovaná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9721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Nerelevantní</a:t>
            </a:r>
            <a:r>
              <a:rPr lang="cs-CZ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mimo mísu, příliš zjednodušená, příliš komplikovaná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0632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Nerelevantní</a:t>
            </a:r>
            <a:r>
              <a:rPr lang="cs-CZ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mimo mísu, příliš zjednodušená, příliš komplikovaná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111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Nerelevantní</a:t>
            </a:r>
            <a:r>
              <a:rPr lang="cs-CZ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mimo mísu, příliš zjednodušená, příliš komplikovaná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3927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Nerelevantní</a:t>
            </a:r>
            <a:r>
              <a:rPr lang="cs-CZ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mimo mísu, příliš zjednodušená, příliš komplikovaná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1754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https://www.jaknainternet.cz/page/1191/autorska-prava/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https://www.jaknainternet.cz/page/1771/autorsky-zakon-na-internetu/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https://euipo.europa.eu/ohimportal/cs/web/observatory/faqs-on-copyright-cs#1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144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9576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1500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14283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620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5716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https://bezpecne-online.saferinternet.cz/pro-rodice-a-ucitele/stahovani-a-sdileni/item/11-autorsk%C3%BD-z%C3%A1kon-co-se-sm%C3%AD-a-co-u%C5%BE-ne?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480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09910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113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189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 dirty="0" err="1" smtClean="0"/>
              <a:t>Metadata</a:t>
            </a:r>
            <a:r>
              <a:rPr lang="cs-CZ" b="0" dirty="0" smtClean="0"/>
              <a:t> jsou data, která poskytují informaci o jiných datech. Příkladem je katalogizační lístek v knihovně, obsahující data o původu a umístění knihy: jsou to data o datech v knize, uložená na katalogizačním lístku. </a:t>
            </a:r>
            <a:r>
              <a:rPr lang="cs-CZ" b="0" dirty="0" err="1" smtClean="0"/>
              <a:t>Metadata</a:t>
            </a:r>
            <a:r>
              <a:rPr lang="cs-CZ" b="0" dirty="0" smtClean="0"/>
              <a:t> mohou sloužit např. k snadnému vyhledávání knih.</a:t>
            </a:r>
          </a:p>
          <a:p>
            <a:endParaRPr lang="cs-CZ" b="0" dirty="0" smtClean="0"/>
          </a:p>
          <a:p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Metadata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můžou obsahovat jak informace o vlastních datech, například počet stran knihy nebo rozměry obrázku, tak i informace o kontextu, například autora, datum pořízení, přístupová práva nebo druh komprimační metody. V principu nezáleží na tom zda jsou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metadata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oddělena od dat, jako v případě katalogizačních lístků, spojena s daty (v souboru) na odděleném a určeném místě (nazývaném hlavička) nebo promíchána s daty, jako HTML nebo XML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tagy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735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prostředek společenské komunikace 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tvořený množinou informací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sloužící k jejich záznamu nebo přenosu v čase a prostoru.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898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prostředek společenské komunikace 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tvořený množinou informací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sloužící k jejich záznamu nebo přenosu v čase a prostoru.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648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Elektronický informační zdroj uchovává dané informace v elektronické podobě a je dostupný prostřednictvím počítačových sítí a digitálních dat.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665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Elektronický informační zdroj uchovává dané informace v elektronické podobě a je dostupný prostřednictvím počítačových sítí a digitálních dat.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1FB6-80BD-420E-9488-D25F4F68E1B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93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65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52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60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87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93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73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21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00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81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55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36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650F7-368A-46BD-847F-684F13670B23}" type="datetimeFigureOut">
              <a:rPr lang="cs-CZ" smtClean="0"/>
              <a:t>11.09.2019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56820-219C-4364-8794-9C4A30B76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78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dkazy.seznam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kp.cz/katalogy-a-db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Informace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17116"/>
          </a:xfrm>
        </p:spPr>
        <p:txBody>
          <a:bodyPr/>
          <a:lstStyle/>
          <a:p>
            <a:r>
              <a:rPr lang="cs-CZ" dirty="0" smtClean="0"/>
              <a:t>Informační zdroje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0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 = informační pramen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/>
              <a:t>knihovna, </a:t>
            </a:r>
            <a:endParaRPr lang="cs-CZ" dirty="0" smtClean="0"/>
          </a:p>
          <a:p>
            <a:r>
              <a:rPr lang="cs-CZ" dirty="0" smtClean="0"/>
              <a:t>archiv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počítačová </a:t>
            </a:r>
            <a:r>
              <a:rPr lang="cs-CZ" dirty="0"/>
              <a:t>databáze, </a:t>
            </a:r>
            <a:endParaRPr lang="cs-CZ" dirty="0" smtClean="0"/>
          </a:p>
          <a:p>
            <a:r>
              <a:rPr lang="cs-CZ" dirty="0" smtClean="0"/>
              <a:t>CD-ROM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databázové </a:t>
            </a:r>
            <a:r>
              <a:rPr lang="cs-CZ" dirty="0"/>
              <a:t>centrum, </a:t>
            </a:r>
            <a:endParaRPr lang="cs-CZ" dirty="0" smtClean="0"/>
          </a:p>
          <a:p>
            <a:r>
              <a:rPr lang="cs-CZ" dirty="0" smtClean="0"/>
              <a:t>informační </a:t>
            </a:r>
            <a:r>
              <a:rPr lang="cs-CZ" dirty="0"/>
              <a:t>středisko, </a:t>
            </a:r>
            <a:endParaRPr lang="cs-CZ" dirty="0" smtClean="0"/>
          </a:p>
          <a:p>
            <a:r>
              <a:rPr lang="cs-CZ" dirty="0" smtClean="0"/>
              <a:t>televize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rozhlas</a:t>
            </a:r>
            <a:r>
              <a:rPr lang="cs-CZ" dirty="0"/>
              <a:t>, </a:t>
            </a:r>
            <a:endParaRPr lang="cs-CZ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430856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vlastní paměť, </a:t>
            </a:r>
          </a:p>
          <a:p>
            <a:r>
              <a:rPr lang="cs-CZ" dirty="0" smtClean="0"/>
              <a:t>osobní informační systém,</a:t>
            </a:r>
          </a:p>
          <a:p>
            <a:r>
              <a:rPr lang="cs-CZ" dirty="0" smtClean="0"/>
              <a:t> jiné osoby, </a:t>
            </a:r>
          </a:p>
          <a:p>
            <a:r>
              <a:rPr lang="cs-CZ" dirty="0" smtClean="0"/>
              <a:t>jednotlivé dokumenty..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273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zdroj, informační kanál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obsahuje </a:t>
            </a:r>
            <a:r>
              <a:rPr lang="cs-CZ" dirty="0"/>
              <a:t>dostupné informace odpovídající informačním potřebám uživatele. </a:t>
            </a:r>
            <a:endParaRPr lang="cs-CZ" dirty="0" smtClean="0"/>
          </a:p>
          <a:p>
            <a:r>
              <a:rPr lang="cs-CZ" dirty="0" smtClean="0"/>
              <a:t>může </a:t>
            </a:r>
            <a:r>
              <a:rPr lang="cs-CZ" dirty="0"/>
              <a:t>být </a:t>
            </a:r>
            <a:endParaRPr lang="cs-CZ" dirty="0" smtClean="0"/>
          </a:p>
          <a:p>
            <a:pPr lvl="1"/>
            <a:r>
              <a:rPr lang="cs-CZ" dirty="0" smtClean="0"/>
              <a:t>tištěný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zvukový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/>
              <a:t>o</a:t>
            </a:r>
            <a:r>
              <a:rPr lang="cs-CZ" dirty="0" smtClean="0"/>
              <a:t>brazový,</a:t>
            </a:r>
          </a:p>
          <a:p>
            <a:pPr lvl="1"/>
            <a:r>
              <a:rPr lang="cs-CZ" dirty="0" smtClean="0"/>
              <a:t>elektronický</a:t>
            </a:r>
            <a:r>
              <a:rPr lang="cs-CZ" dirty="0"/>
              <a:t>.</a:t>
            </a:r>
            <a:endParaRPr lang="cs-CZ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430856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/>
              <a:t>Informační kanál</a:t>
            </a:r>
            <a:r>
              <a:rPr lang="cs-CZ" dirty="0"/>
              <a:t> je komunikační cesta, popř. médium umožňující přenos informace (dat) od informačního zdroje k příjemci informací (např. dokument, vzduch, optické vlákno).</a:t>
            </a:r>
            <a:r>
              <a:rPr lang="cs-CZ" dirty="0" smtClean="0"/>
              <a:t>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zdroj, informační kanál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obecně rozdělujeme informační zdroje do čtyř podskupin podle:  </a:t>
            </a:r>
          </a:p>
          <a:p>
            <a:pPr lvl="1"/>
            <a:r>
              <a:rPr lang="cs-CZ" dirty="0" smtClean="0"/>
              <a:t>smyslů – zvuková, obrazová sdělení, </a:t>
            </a:r>
          </a:p>
          <a:p>
            <a:pPr lvl="1"/>
            <a:r>
              <a:rPr lang="cs-CZ" dirty="0" smtClean="0"/>
              <a:t>míry masovosti – televize, škola, rozhovor dvou lidí, </a:t>
            </a:r>
          </a:p>
          <a:p>
            <a:pPr lvl="1"/>
            <a:r>
              <a:rPr lang="cs-CZ" dirty="0" smtClean="0"/>
              <a:t>komunikačního média – noviny, televize, internet, </a:t>
            </a:r>
          </a:p>
          <a:p>
            <a:pPr lvl="1"/>
            <a:r>
              <a:rPr lang="cs-CZ" dirty="0" smtClean="0"/>
              <a:t>periodicity – jednorázové, týdenní, měsíční. 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430856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35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Elektronický informační 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EIZ uchovává dané informace v elektronické podobě </a:t>
            </a:r>
          </a:p>
          <a:p>
            <a:r>
              <a:rPr lang="cs-CZ" dirty="0" smtClean="0"/>
              <a:t>dostupný prostřednictvím počítačových sítí a jiných technologií distribuce digitálních dat.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07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Elektronický informační zdroj – 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266680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EIZ </a:t>
            </a:r>
            <a:r>
              <a:rPr lang="cs-CZ" dirty="0"/>
              <a:t>podle </a:t>
            </a:r>
            <a:r>
              <a:rPr lang="cs-CZ" b="1" dirty="0"/>
              <a:t>stupně zpracování </a:t>
            </a:r>
            <a:r>
              <a:rPr lang="cs-CZ" dirty="0"/>
              <a:t>informací</a:t>
            </a:r>
          </a:p>
          <a:p>
            <a:pPr lvl="1"/>
            <a:r>
              <a:rPr lang="cs-CZ" b="1" dirty="0"/>
              <a:t>Bibliografické</a:t>
            </a:r>
            <a:r>
              <a:rPr lang="cs-CZ" dirty="0"/>
              <a:t> - bibliografické informace o publikovaných časopiseckých článcích , konferenčních příspěvcích, knihách a pod.; Mohou být doplněny abstrakty, klíčovými slovy a pod.,</a:t>
            </a:r>
          </a:p>
          <a:p>
            <a:pPr lvl="1"/>
            <a:r>
              <a:rPr lang="cs-CZ" b="1" dirty="0"/>
              <a:t>Faktografické</a:t>
            </a:r>
            <a:r>
              <a:rPr lang="cs-CZ" dirty="0"/>
              <a:t> - textové, numerické nebo kombinované informace (statistická data, adresáře, katalogy, registry),</a:t>
            </a:r>
          </a:p>
          <a:p>
            <a:pPr lvl="1"/>
            <a:r>
              <a:rPr lang="cs-CZ" b="1" dirty="0"/>
              <a:t>Plnotextové</a:t>
            </a:r>
            <a:r>
              <a:rPr lang="cs-CZ" dirty="0"/>
              <a:t> - plné texty původních dokumentů, které umožňují vyhledávání podle textových řetězců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536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Elektronický informační zdroj – 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266680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EIZ </a:t>
            </a:r>
            <a:r>
              <a:rPr lang="cs-CZ" dirty="0"/>
              <a:t>podle </a:t>
            </a:r>
            <a:r>
              <a:rPr lang="cs-CZ" b="1" dirty="0"/>
              <a:t>typu</a:t>
            </a:r>
            <a:r>
              <a:rPr lang="cs-CZ" dirty="0"/>
              <a:t> poskytovaných informací</a:t>
            </a:r>
          </a:p>
          <a:p>
            <a:pPr lvl="1"/>
            <a:r>
              <a:rPr lang="cs-CZ" b="1" dirty="0"/>
              <a:t>Primární</a:t>
            </a:r>
            <a:r>
              <a:rPr lang="cs-CZ" dirty="0"/>
              <a:t> - původní informace a data (faktografické databáze, plnotextové databáze a pod.),</a:t>
            </a:r>
          </a:p>
          <a:p>
            <a:pPr lvl="1"/>
            <a:r>
              <a:rPr lang="cs-CZ" b="1" dirty="0"/>
              <a:t>Sekundární</a:t>
            </a:r>
            <a:r>
              <a:rPr lang="cs-CZ" dirty="0"/>
              <a:t> - informační zdroje popisující primárně dokumenty (bibliografické databáze, knihovní katalogy apod..),</a:t>
            </a:r>
          </a:p>
          <a:p>
            <a:pPr lvl="1"/>
            <a:r>
              <a:rPr lang="cs-CZ" b="1" dirty="0"/>
              <a:t>Terciární</a:t>
            </a:r>
            <a:r>
              <a:rPr lang="cs-CZ" dirty="0"/>
              <a:t> - zdroje obsahující především informace o existenci sekundárních informačních zdrojů (databáze katalogů, webové adresáře a pod</a:t>
            </a:r>
            <a:r>
              <a:rPr lang="cs-CZ" dirty="0" smtClean="0"/>
              <a:t>.).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532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Elektronický informační zdroj – 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266680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EIZ </a:t>
            </a:r>
            <a:r>
              <a:rPr lang="cs-CZ" dirty="0"/>
              <a:t>z hlediska technického </a:t>
            </a:r>
            <a:r>
              <a:rPr lang="cs-CZ" b="1" dirty="0"/>
              <a:t>zpřístupnění</a:t>
            </a:r>
          </a:p>
          <a:p>
            <a:pPr lvl="1"/>
            <a:r>
              <a:rPr lang="cs-CZ" dirty="0" smtClean="0"/>
              <a:t>Přístup </a:t>
            </a:r>
            <a:r>
              <a:rPr lang="cs-CZ" dirty="0" err="1" smtClean="0"/>
              <a:t>offline</a:t>
            </a:r>
            <a:r>
              <a:rPr lang="cs-CZ" dirty="0" smtClean="0"/>
              <a:t>  </a:t>
            </a:r>
            <a:r>
              <a:rPr lang="cs-CZ" dirty="0"/>
              <a:t>- komunikace probíhá v dávkovém </a:t>
            </a:r>
            <a:r>
              <a:rPr lang="cs-CZ" dirty="0" smtClean="0"/>
              <a:t>režimu</a:t>
            </a:r>
            <a:endParaRPr lang="cs-CZ" dirty="0"/>
          </a:p>
          <a:p>
            <a:pPr lvl="1"/>
            <a:r>
              <a:rPr lang="cs-CZ" dirty="0"/>
              <a:t>Přístup </a:t>
            </a:r>
            <a:r>
              <a:rPr lang="cs-CZ" dirty="0" smtClean="0"/>
              <a:t>online  - připojení k </a:t>
            </a:r>
            <a:r>
              <a:rPr lang="cs-CZ" dirty="0"/>
              <a:t>síti - komunikace probíhá </a:t>
            </a:r>
            <a:r>
              <a:rPr lang="cs-CZ" dirty="0" smtClean="0"/>
              <a:t>v </a:t>
            </a:r>
            <a:r>
              <a:rPr lang="cs-CZ" dirty="0"/>
              <a:t>reálném čase, </a:t>
            </a:r>
            <a:r>
              <a:rPr lang="cs-CZ" dirty="0" smtClean="0"/>
              <a:t>interaktivně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87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Elektronický informační zdroj – 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266680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EIZ </a:t>
            </a:r>
            <a:r>
              <a:rPr lang="cs-CZ" dirty="0"/>
              <a:t>z hlediska tematického a oborového </a:t>
            </a:r>
            <a:r>
              <a:rPr lang="cs-CZ" b="1" dirty="0"/>
              <a:t>dělení</a:t>
            </a:r>
          </a:p>
          <a:p>
            <a:pPr lvl="1"/>
            <a:r>
              <a:rPr lang="cs-CZ" dirty="0" smtClean="0"/>
              <a:t>zaměřené </a:t>
            </a:r>
            <a:r>
              <a:rPr lang="cs-CZ" dirty="0"/>
              <a:t>na konkrétní obor </a:t>
            </a:r>
            <a:endParaRPr lang="cs-CZ" dirty="0" smtClean="0"/>
          </a:p>
          <a:p>
            <a:pPr lvl="1"/>
            <a:r>
              <a:rPr lang="cs-CZ" dirty="0" smtClean="0"/>
              <a:t>multioborové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458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Elektronický informační zdroj – 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266680" cy="435133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EIZ </a:t>
            </a:r>
            <a:r>
              <a:rPr lang="cs-CZ" dirty="0"/>
              <a:t>z hlediska </a:t>
            </a:r>
            <a:r>
              <a:rPr lang="cs-CZ" b="1" dirty="0"/>
              <a:t>typu</a:t>
            </a:r>
            <a:r>
              <a:rPr lang="cs-CZ" dirty="0"/>
              <a:t> ( technologie zpracování )</a:t>
            </a:r>
          </a:p>
          <a:p>
            <a:pPr lvl="1"/>
            <a:r>
              <a:rPr lang="cs-CZ" b="1" dirty="0"/>
              <a:t>Online katalogy</a:t>
            </a:r>
            <a:r>
              <a:rPr lang="cs-CZ" dirty="0"/>
              <a:t> - katalog využíván při automatizovaném zpracování, kde se záznam dokumentu zobrazuje na obrazovce, lze v něm vyhledávat na základě více kritérií ( název, autor, MDT a pod.),</a:t>
            </a:r>
          </a:p>
          <a:p>
            <a:pPr lvl="1"/>
            <a:r>
              <a:rPr lang="cs-CZ" b="1" dirty="0" smtClean="0"/>
              <a:t>Elektronický katalog</a:t>
            </a:r>
            <a:r>
              <a:rPr lang="cs-CZ" dirty="0" smtClean="0"/>
              <a:t> (OPAC - online public </a:t>
            </a:r>
            <a:r>
              <a:rPr lang="cs-CZ" dirty="0" err="1" smtClean="0"/>
              <a:t>access</a:t>
            </a:r>
            <a:r>
              <a:rPr lang="cs-CZ" dirty="0" smtClean="0"/>
              <a:t> </a:t>
            </a:r>
            <a:r>
              <a:rPr lang="cs-CZ" dirty="0" err="1" smtClean="0"/>
              <a:t>catalogue</a:t>
            </a:r>
            <a:r>
              <a:rPr lang="cs-CZ" dirty="0" smtClean="0"/>
              <a:t>) - veřejně dostupný online katalog (</a:t>
            </a:r>
            <a:r>
              <a:rPr lang="cs-CZ" dirty="0">
                <a:hlinkClick r:id="rId3"/>
              </a:rPr>
              <a:t>https://odkazy.seznam.cz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)</a:t>
            </a:r>
          </a:p>
          <a:p>
            <a:pPr lvl="1"/>
            <a:r>
              <a:rPr lang="cs-CZ" b="1" dirty="0" smtClean="0"/>
              <a:t>Databáze</a:t>
            </a:r>
            <a:r>
              <a:rPr lang="cs-CZ" dirty="0"/>
              <a:t> - množina strukturovaných dat, které tvoří celek z hlediska tematiky nebo druhu uložených záznamů,</a:t>
            </a:r>
          </a:p>
          <a:p>
            <a:pPr lvl="1"/>
            <a:r>
              <a:rPr lang="cs-CZ" b="1" dirty="0"/>
              <a:t>Internetový portál</a:t>
            </a:r>
            <a:r>
              <a:rPr lang="cs-CZ" dirty="0"/>
              <a:t> - soubor webových stránek, určený na zprostředkování přístupu k vybraným informačním zdrojům určitého tematického zaměření,</a:t>
            </a:r>
          </a:p>
          <a:p>
            <a:pPr lvl="1"/>
            <a:r>
              <a:rPr lang="cs-CZ" b="1" dirty="0"/>
              <a:t>Digitální knihovna</a:t>
            </a:r>
            <a:r>
              <a:rPr lang="cs-CZ" dirty="0"/>
              <a:t> - sbírka digitálních objektů různého druhu (textové, obrazové, zvukové, </a:t>
            </a:r>
            <a:r>
              <a:rPr lang="cs-CZ" dirty="0" err="1" smtClean="0"/>
              <a:t>multmediální</a:t>
            </a:r>
            <a:r>
              <a:rPr lang="cs-CZ" dirty="0" smtClean="0"/>
              <a:t>) </a:t>
            </a:r>
            <a:r>
              <a:rPr lang="cs-CZ" dirty="0"/>
              <a:t>spolu s metodami na jejich zpřístupnění, získávání, výběr, organizaci, uchovávání; e-knihy, e-časopisy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946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6405" y="83938"/>
            <a:ext cx="10515600" cy="741217"/>
          </a:xfrm>
        </p:spPr>
        <p:txBody>
          <a:bodyPr/>
          <a:lstStyle/>
          <a:p>
            <a:r>
              <a:rPr lang="cs-CZ" dirty="0"/>
              <a:t>Výhody a nevýhody </a:t>
            </a:r>
            <a:r>
              <a:rPr lang="cs-CZ" dirty="0" smtClean="0"/>
              <a:t>EIZ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6405" y="6171040"/>
            <a:ext cx="4699726" cy="753013"/>
          </a:xfrm>
        </p:spPr>
        <p:txBody>
          <a:bodyPr>
            <a:normAutofit/>
          </a:bodyPr>
          <a:lstStyle/>
          <a:p>
            <a:r>
              <a:rPr lang="cs-CZ" sz="2000" dirty="0" smtClean="0"/>
              <a:t>Umožňují </a:t>
            </a:r>
            <a:r>
              <a:rPr lang="cs-CZ" sz="2000" dirty="0"/>
              <a:t>studovat (pracovat) s více zdroji, dokumenty </a:t>
            </a:r>
            <a:r>
              <a:rPr lang="cs-CZ" sz="2000" dirty="0" err="1" smtClean="0"/>
              <a:t>najednou.v</a:t>
            </a:r>
            <a:endParaRPr lang="cs-CZ" sz="20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544320"/>
            <a:ext cx="4308566" cy="46326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Závislost na elektronického prostředí (PC, elektřina, internet</a:t>
            </a:r>
            <a:r>
              <a:rPr lang="cs-CZ" dirty="0" smtClean="0"/>
              <a:t>).</a:t>
            </a:r>
            <a:endParaRPr lang="cs-CZ" dirty="0"/>
          </a:p>
          <a:p>
            <a:r>
              <a:rPr lang="cs-CZ" dirty="0"/>
              <a:t>Absence záruky trvalého přístupu ke </a:t>
            </a:r>
            <a:r>
              <a:rPr lang="cs-CZ" dirty="0" smtClean="0"/>
              <a:t>zdrojům.</a:t>
            </a:r>
            <a:endParaRPr lang="cs-CZ" dirty="0"/>
          </a:p>
          <a:p>
            <a:r>
              <a:rPr lang="cs-CZ" dirty="0"/>
              <a:t>Přílišná závislost na producentovi (poskytovateli) dat - v případě licencovaných </a:t>
            </a:r>
            <a:r>
              <a:rPr lang="cs-CZ" dirty="0" smtClean="0"/>
              <a:t>EIZ.</a:t>
            </a:r>
            <a:endParaRPr lang="cs-CZ" dirty="0"/>
          </a:p>
          <a:p>
            <a:r>
              <a:rPr lang="cs-CZ" dirty="0"/>
              <a:t>Kvalita jejich obsahu či informací je často nejistá a přístup k hodnotným informacím je často omezený restrikcemi a vysokými </a:t>
            </a:r>
            <a:r>
              <a:rPr lang="cs-CZ" dirty="0" smtClean="0"/>
              <a:t>poplatky.</a:t>
            </a:r>
            <a:endParaRPr lang="cs-CZ" dirty="0"/>
          </a:p>
          <a:p>
            <a:r>
              <a:rPr lang="cs-CZ" dirty="0"/>
              <a:t>jejich využívání předpokládá jistou zručnost, čímž kladou nároky jak na uživatele, tak i na pracovníka </a:t>
            </a:r>
            <a:r>
              <a:rPr lang="cs-CZ" dirty="0" smtClean="0"/>
              <a:t>knihovny.</a:t>
            </a:r>
            <a:endParaRPr lang="cs-CZ" dirty="0"/>
          </a:p>
          <a:p>
            <a:r>
              <a:rPr lang="cs-CZ" dirty="0"/>
              <a:t>Málo přispívají k sociální interakci </a:t>
            </a:r>
            <a:r>
              <a:rPr lang="cs-CZ" dirty="0" smtClean="0"/>
              <a:t>uživatelů.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736405" y="911237"/>
            <a:ext cx="4699726" cy="437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Přinášejí aktuální informace.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36405" y="1493016"/>
            <a:ext cx="4699726" cy="6135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Jsou dostupné pro obrovský okruh uživatelů současně.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736405" y="2122389"/>
            <a:ext cx="4699726" cy="780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Jsou přístupné ihned - 24 hodin denně, 7 dní v týdnu.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736405" y="2724866"/>
            <a:ext cx="4699726" cy="781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Jejich využívání není vázáno na konkrétní místo, instituci, organizaci.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736405" y="3348965"/>
            <a:ext cx="4699726" cy="697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Je propojené na různé jiné související zdroje, dokumenty.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736405" y="3980175"/>
            <a:ext cx="4699726" cy="955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Poskytují možnost vyhledávat v </a:t>
            </a:r>
            <a:r>
              <a:rPr lang="cs-CZ" sz="2000" dirty="0" err="1" smtClean="0"/>
              <a:t>metadatech</a:t>
            </a:r>
            <a:r>
              <a:rPr lang="cs-CZ" sz="2000" dirty="0" smtClean="0"/>
              <a:t>, v plných textech, podle různorodých kritérií.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736405" y="4928602"/>
            <a:ext cx="4699726" cy="1423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Jsou personalizované (např. upozornění na novinky, zasílání nových dokumentů, definování tematických skupin pro uživatele ve svém profilu a pod.).</a:t>
            </a:r>
          </a:p>
        </p:txBody>
      </p:sp>
    </p:spTree>
    <p:extLst>
      <p:ext uri="{BB962C8B-B14F-4D97-AF65-F5344CB8AC3E}">
        <p14:creationId xmlns:p14="http://schemas.microsoft.com/office/powerpoint/2010/main" val="110261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Široký, mnohoznačný pojem, </a:t>
            </a:r>
          </a:p>
          <a:p>
            <a:r>
              <a:rPr lang="cs-CZ" dirty="0" smtClean="0"/>
              <a:t>Údaj o prostředí, jeho stavu a procesech v něm probíhajících (změnách stavu)</a:t>
            </a:r>
          </a:p>
          <a:p>
            <a:r>
              <a:rPr lang="cs-CZ" dirty="0" smtClean="0"/>
              <a:t>Lze předávat jako obsah zprávy, sdělení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52592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INFORMATIKA</a:t>
            </a:r>
          </a:p>
          <a:p>
            <a:r>
              <a:rPr lang="cs-CZ" dirty="0" smtClean="0"/>
              <a:t>Kódovaná data, která lze vysílat, přijímat, uchovávat a zpracovávat pomocí VT + návod k interpretaci</a:t>
            </a:r>
          </a:p>
          <a:p>
            <a:r>
              <a:rPr lang="cs-CZ" dirty="0" smtClean="0"/>
              <a:t>Snižuje entropii (neurčitost) systému</a:t>
            </a:r>
          </a:p>
          <a:p>
            <a:r>
              <a:rPr lang="cs-CZ" dirty="0" smtClean="0"/>
              <a:t>Nosičem informace je signál (přenos informace), médium (uložení informace)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399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435464"/>
            <a:ext cx="10515600" cy="883383"/>
          </a:xfrm>
        </p:spPr>
        <p:txBody>
          <a:bodyPr/>
          <a:lstStyle/>
          <a:p>
            <a:r>
              <a:rPr lang="cs-CZ" dirty="0" smtClean="0"/>
              <a:t>Knihovny a digitalizace knih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/>
          </a:bodyPr>
          <a:lstStyle/>
          <a:p>
            <a:r>
              <a:rPr lang="cs-CZ" dirty="0"/>
              <a:t>I</a:t>
            </a:r>
            <a:r>
              <a:rPr lang="cs-CZ" dirty="0" smtClean="0"/>
              <a:t>nternetový katalog </a:t>
            </a:r>
            <a:r>
              <a:rPr lang="cs-CZ" dirty="0"/>
              <a:t>knih, autorů a </a:t>
            </a:r>
            <a:r>
              <a:rPr lang="cs-CZ" dirty="0" smtClean="0"/>
              <a:t>nakladatelství</a:t>
            </a:r>
          </a:p>
          <a:p>
            <a:r>
              <a:rPr lang="cs-CZ" dirty="0" err="1" smtClean="0"/>
              <a:t>Jednotnoá</a:t>
            </a:r>
            <a:r>
              <a:rPr lang="cs-CZ" dirty="0" smtClean="0"/>
              <a:t> </a:t>
            </a:r>
            <a:r>
              <a:rPr lang="cs-CZ" dirty="0"/>
              <a:t>informační </a:t>
            </a:r>
            <a:r>
              <a:rPr lang="cs-CZ" dirty="0" smtClean="0"/>
              <a:t>brána (www.jib.cz)</a:t>
            </a:r>
          </a:p>
          <a:p>
            <a:r>
              <a:rPr lang="cs-CZ" dirty="0" smtClean="0"/>
              <a:t>Meziknihovní </a:t>
            </a:r>
            <a:r>
              <a:rPr lang="cs-CZ" dirty="0"/>
              <a:t>výpůjční </a:t>
            </a:r>
            <a:r>
              <a:rPr lang="cs-CZ" dirty="0" smtClean="0"/>
              <a:t>služba </a:t>
            </a:r>
            <a:r>
              <a:rPr lang="cs-CZ" dirty="0"/>
              <a:t>(MVS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Prezenční studium</a:t>
            </a:r>
            <a:endParaRPr lang="cs-CZ" dirty="0"/>
          </a:p>
        </p:txBody>
      </p:sp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339" y="3515751"/>
            <a:ext cx="7215461" cy="273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82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Vyhledávání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Katalogy a fulltext (</a:t>
            </a:r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www.nkp.cz/katalogy-a-</a:t>
            </a:r>
            <a:r>
              <a:rPr lang="cs-CZ" dirty="0" err="1" smtClean="0">
                <a:hlinkClick r:id="rId3"/>
              </a:rPr>
              <a:t>db</a:t>
            </a:r>
            <a:r>
              <a:rPr lang="cs-CZ" dirty="0" smtClean="0"/>
              <a:t>)</a:t>
            </a:r>
          </a:p>
          <a:p>
            <a:r>
              <a:rPr lang="cs-CZ" dirty="0" smtClean="0"/>
              <a:t>Vyhledávání v názvech, meta datech a nálepkách</a:t>
            </a:r>
          </a:p>
          <a:p>
            <a:r>
              <a:rPr lang="cs-CZ" dirty="0"/>
              <a:t>Webové vyhledávače</a:t>
            </a:r>
          </a:p>
          <a:p>
            <a:pPr lvl="1"/>
            <a:r>
              <a:rPr lang="cs-CZ" dirty="0" smtClean="0"/>
              <a:t>Vyhledávací robot - </a:t>
            </a:r>
            <a:r>
              <a:rPr lang="cs-CZ" dirty="0"/>
              <a:t>prochází různé světové internetové stránky, prochází odkazy z nich a ukládá jejich obsah (textový) do svých databází</a:t>
            </a:r>
            <a:endParaRPr lang="cs-CZ" dirty="0" smtClean="0"/>
          </a:p>
          <a:p>
            <a:pPr lvl="1"/>
            <a:r>
              <a:rPr lang="cs-CZ" dirty="0" err="1" smtClean="0"/>
              <a:t>Indexér</a:t>
            </a:r>
            <a:r>
              <a:rPr lang="cs-CZ" dirty="0"/>
              <a:t> - zpracovává uložené stránky, vytváří z nich obrovský katalog a připravuje jejich index pro rychlé </a:t>
            </a:r>
            <a:r>
              <a:rPr lang="cs-CZ" dirty="0" smtClean="0"/>
              <a:t>prohledávání</a:t>
            </a:r>
            <a:r>
              <a:rPr lang="cs-CZ" dirty="0"/>
              <a:t> </a:t>
            </a:r>
            <a:r>
              <a:rPr lang="cs-CZ" dirty="0" smtClean="0"/>
              <a:t>(abecední seznam pojmů).</a:t>
            </a:r>
          </a:p>
          <a:p>
            <a:pPr lvl="1"/>
            <a:r>
              <a:rPr lang="cs-CZ" dirty="0" smtClean="0"/>
              <a:t>Vyhledávač - </a:t>
            </a:r>
            <a:r>
              <a:rPr lang="cs-CZ" dirty="0"/>
              <a:t>přijme </a:t>
            </a:r>
            <a:r>
              <a:rPr lang="cs-CZ" dirty="0" smtClean="0"/>
              <a:t>dotaz </a:t>
            </a:r>
            <a:r>
              <a:rPr lang="cs-CZ" dirty="0"/>
              <a:t>a velmi rychle prohledá index, zobrazí pak stránky, které nejlépe odpovídají našemu </a:t>
            </a:r>
            <a:r>
              <a:rPr lang="cs-CZ" dirty="0" smtClean="0"/>
              <a:t>dotazu</a:t>
            </a:r>
          </a:p>
          <a:p>
            <a:r>
              <a:rPr lang="cs-CZ" dirty="0" smtClean="0"/>
              <a:t>Pokročilé vyhledávání, vyhledávání obrázků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759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Kvalita a relevance informačních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/>
          </a:bodyPr>
          <a:lstStyle/>
          <a:p>
            <a:r>
              <a:rPr lang="cs-CZ" b="1" dirty="0"/>
              <a:t>Relevantní</a:t>
            </a:r>
            <a:r>
              <a:rPr lang="cs-CZ" dirty="0"/>
              <a:t> </a:t>
            </a:r>
            <a:r>
              <a:rPr lang="cs-CZ" dirty="0" smtClean="0"/>
              <a:t>- odpovídá </a:t>
            </a:r>
            <a:r>
              <a:rPr lang="cs-CZ" dirty="0"/>
              <a:t>našim aktuálním potřebám, je pro nás významná a umožňuje nám rozhodnutí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Kvalita</a:t>
            </a:r>
          </a:p>
          <a:p>
            <a:pPr lvl="1"/>
            <a:r>
              <a:rPr lang="cs-CZ" dirty="0" smtClean="0"/>
              <a:t>správnost – ověřené informace, uvedené zdroje</a:t>
            </a:r>
          </a:p>
          <a:p>
            <a:pPr lvl="1"/>
            <a:r>
              <a:rPr lang="cs-CZ" dirty="0" smtClean="0"/>
              <a:t>odbornost autora (stylová a gramatická správnost)</a:t>
            </a:r>
          </a:p>
          <a:p>
            <a:pPr lvl="1"/>
            <a:r>
              <a:rPr lang="cs-CZ" dirty="0" smtClean="0"/>
              <a:t>ucelenost – pokrývá celou oblast, podrobnosti odkazuje, různé formy informací (obrazy, text, grafy aj.)</a:t>
            </a:r>
          </a:p>
          <a:p>
            <a:pPr lvl="1"/>
            <a:r>
              <a:rPr lang="cs-CZ" dirty="0"/>
              <a:t>objektivnost, nezaujatost, </a:t>
            </a:r>
            <a:r>
              <a:rPr lang="cs-CZ" dirty="0" smtClean="0"/>
              <a:t>nepodjatost</a:t>
            </a:r>
          </a:p>
          <a:p>
            <a:pPr lvl="1"/>
            <a:r>
              <a:rPr lang="cs-CZ" dirty="0" smtClean="0"/>
              <a:t>aktuálnost – datování, aktualizace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438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Kvalita a relevance informačních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b="1" dirty="0"/>
              <a:t>Správnost</a:t>
            </a:r>
            <a:endParaRPr lang="cs-CZ" altLang="cs-CZ" dirty="0"/>
          </a:p>
          <a:p>
            <a:r>
              <a:rPr lang="cs-CZ" altLang="cs-CZ" dirty="0"/>
              <a:t>Kvalitní zdroj veškeré informace předem ověřuje.</a:t>
            </a:r>
          </a:p>
          <a:p>
            <a:r>
              <a:rPr lang="cs-CZ" altLang="cs-CZ" dirty="0"/>
              <a:t>Uvádí informační zdroje a způsob jimž byly informace získány.</a:t>
            </a:r>
          </a:p>
          <a:p>
            <a:r>
              <a:rPr lang="cs-CZ" altLang="cs-CZ" dirty="0"/>
              <a:t>V článcích se nedopouští odborných chyb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4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Kvalita a relevance informačních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11176390" cy="47988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b="1" dirty="0"/>
              <a:t>Odbornost autora</a:t>
            </a:r>
            <a:r>
              <a:rPr lang="cs-CZ" altLang="cs-CZ" dirty="0"/>
              <a:t> </a:t>
            </a:r>
          </a:p>
          <a:p>
            <a:r>
              <a:rPr lang="cs-CZ" altLang="cs-CZ" dirty="0"/>
              <a:t>Veškeré informace mají svého autora.</a:t>
            </a:r>
          </a:p>
          <a:p>
            <a:r>
              <a:rPr lang="cs-CZ" altLang="cs-CZ" dirty="0"/>
              <a:t>O autorovi se čtenář může dozvědět jak je odborně způsobilý k danému tématu.</a:t>
            </a:r>
          </a:p>
          <a:p>
            <a:r>
              <a:rPr lang="cs-CZ" altLang="cs-CZ" dirty="0"/>
              <a:t>O odbornosti svědčí gramatická správnost a úroveň článků.</a:t>
            </a:r>
          </a:p>
        </p:txBody>
      </p:sp>
    </p:spTree>
    <p:extLst>
      <p:ext uri="{BB962C8B-B14F-4D97-AF65-F5344CB8AC3E}">
        <p14:creationId xmlns:p14="http://schemas.microsoft.com/office/powerpoint/2010/main" val="8554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Kvalita a relevance informačních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b="1" dirty="0"/>
              <a:t>Objektivnost, nezaujatost</a:t>
            </a:r>
            <a:endParaRPr lang="cs-CZ" altLang="cs-CZ" dirty="0"/>
          </a:p>
          <a:p>
            <a:r>
              <a:rPr lang="cs-CZ" altLang="cs-CZ" dirty="0"/>
              <a:t>Nenadržování firmám, politickým stranám nebo zájmovým skupinám.</a:t>
            </a:r>
          </a:p>
          <a:p>
            <a:r>
              <a:rPr lang="cs-CZ" altLang="cs-CZ" dirty="0"/>
              <a:t>Reklamní články jsou od zbývajícího obsahu jednoznačně odděleny.</a:t>
            </a:r>
          </a:p>
          <a:p>
            <a:pPr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427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Kvalita a relevance informačních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b="1" dirty="0"/>
              <a:t>Aktuálnost</a:t>
            </a:r>
            <a:r>
              <a:rPr lang="cs-CZ" altLang="cs-CZ" dirty="0"/>
              <a:t> </a:t>
            </a:r>
          </a:p>
          <a:p>
            <a:r>
              <a:rPr lang="cs-CZ" altLang="cs-CZ" dirty="0"/>
              <a:t>Každá zveřejněná informace je datována.</a:t>
            </a:r>
          </a:p>
          <a:p>
            <a:r>
              <a:rPr lang="cs-CZ" altLang="cs-CZ" dirty="0"/>
              <a:t>S pojmem aktuálnosti souvisí také stárnutí informace.</a:t>
            </a:r>
          </a:p>
          <a:p>
            <a:r>
              <a:rPr lang="cs-CZ" altLang="cs-CZ" dirty="0" smtClean="0"/>
              <a:t>Zastaralé = nevěrohodné, nutnost aktualizovat</a:t>
            </a:r>
            <a:endParaRPr lang="cs-CZ" altLang="cs-CZ" dirty="0"/>
          </a:p>
          <a:p>
            <a:pPr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2628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Kvalita a relevance informačních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9066236" cy="47988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b="1" dirty="0"/>
              <a:t>Ucelenost</a:t>
            </a:r>
          </a:p>
          <a:p>
            <a:r>
              <a:rPr lang="cs-CZ" altLang="cs-CZ" dirty="0"/>
              <a:t>Informace nejsou vytaženy z kontextu jiného článku.</a:t>
            </a:r>
          </a:p>
          <a:p>
            <a:r>
              <a:rPr lang="cs-CZ" altLang="cs-CZ" dirty="0"/>
              <a:t>Informace nejsou účelově sestavovány.</a:t>
            </a:r>
          </a:p>
          <a:p>
            <a:r>
              <a:rPr lang="cs-CZ" altLang="cs-CZ" dirty="0"/>
              <a:t>Články obsahují odkazy na jiné články s podrobnějšími informacemi.</a:t>
            </a:r>
          </a:p>
          <a:p>
            <a:r>
              <a:rPr lang="cs-CZ" altLang="cs-CZ" dirty="0"/>
              <a:t>Psané informace jsou obvykle kombinovány s obrázky, grafy, schématy, mapami apod.</a:t>
            </a:r>
          </a:p>
          <a:p>
            <a:pPr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315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1325563"/>
          </a:xfrm>
        </p:spPr>
        <p:txBody>
          <a:bodyPr/>
          <a:lstStyle/>
          <a:p>
            <a:r>
              <a:rPr lang="cs-CZ" dirty="0" smtClean="0"/>
              <a:t>Autorská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690687"/>
            <a:ext cx="10977098" cy="479881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5000"/>
              </a:lnSpc>
              <a:buSzPct val="45000"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copyright</a:t>
            </a:r>
          </a:p>
          <a:p>
            <a:pPr>
              <a:lnSpc>
                <a:spcPct val="95000"/>
              </a:lnSpc>
              <a:buSzPct val="45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odvětví práva – právní vztahy </a:t>
            </a:r>
            <a:r>
              <a:rPr lang="cs-CZ" altLang="cs-CZ" dirty="0">
                <a:latin typeface="+mj-lt"/>
              </a:rPr>
              <a:t>uživatelů a tvůrců tzv</a:t>
            </a:r>
            <a:r>
              <a:rPr lang="cs-CZ" altLang="cs-CZ" dirty="0" smtClean="0">
                <a:latin typeface="+mj-lt"/>
              </a:rPr>
              <a:t>. „</a:t>
            </a:r>
            <a:r>
              <a:rPr lang="cs-CZ" altLang="cs-CZ" dirty="0">
                <a:latin typeface="+mj-lt"/>
              </a:rPr>
              <a:t>autorských děl“ k příslušným </a:t>
            </a:r>
            <a:r>
              <a:rPr lang="cs-CZ" altLang="cs-CZ" dirty="0" smtClean="0">
                <a:latin typeface="+mj-lt"/>
              </a:rPr>
              <a:t>dílům</a:t>
            </a:r>
          </a:p>
          <a:p>
            <a:pPr>
              <a:lnSpc>
                <a:spcPct val="95000"/>
              </a:lnSpc>
              <a:buSzPct val="45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tvůrci </a:t>
            </a:r>
            <a:r>
              <a:rPr lang="cs-CZ" altLang="cs-CZ" dirty="0">
                <a:latin typeface="+mj-lt"/>
              </a:rPr>
              <a:t>mohou být například spisovatelé, hudebníci, filmaři, architekti, urbanisté a programátoři apod. </a:t>
            </a:r>
            <a:endParaRPr lang="cs-CZ" altLang="cs-CZ" dirty="0" smtClean="0">
              <a:latin typeface="+mj-lt"/>
            </a:endParaRPr>
          </a:p>
          <a:p>
            <a:pPr>
              <a:lnSpc>
                <a:spcPct val="95000"/>
              </a:lnSpc>
              <a:buSzPct val="45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poskytuje </a:t>
            </a:r>
            <a:r>
              <a:rPr lang="cs-CZ" altLang="cs-CZ" dirty="0">
                <a:latin typeface="+mj-lt"/>
              </a:rPr>
              <a:t>autorům po jistou omezenou dobu určitá výlučná práva k jejich </a:t>
            </a:r>
            <a:r>
              <a:rPr lang="cs-CZ" altLang="cs-CZ" dirty="0" smtClean="0">
                <a:latin typeface="+mj-lt"/>
              </a:rPr>
              <a:t>dílu</a:t>
            </a:r>
          </a:p>
          <a:p>
            <a:pPr>
              <a:lnSpc>
                <a:spcPct val="95000"/>
              </a:lnSpc>
              <a:buSzPct val="45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autorské </a:t>
            </a:r>
            <a:r>
              <a:rPr lang="cs-CZ" altLang="cs-CZ" dirty="0">
                <a:latin typeface="+mj-lt"/>
              </a:rPr>
              <a:t>právo nechrání samotné myšlenky či ideje; chrání pouze konkrétní díla, konkrétní vyjádření takových myšlenek, dílo v objektivně vnímatelné </a:t>
            </a:r>
            <a:r>
              <a:rPr lang="cs-CZ" altLang="cs-CZ" dirty="0" smtClean="0">
                <a:latin typeface="+mj-lt"/>
              </a:rPr>
              <a:t>podobě</a:t>
            </a:r>
          </a:p>
          <a:p>
            <a:pPr>
              <a:lnSpc>
                <a:spcPct val="95000"/>
              </a:lnSpc>
              <a:buSzPct val="45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autorským </a:t>
            </a:r>
            <a:r>
              <a:rPr lang="cs-CZ" altLang="cs-CZ" dirty="0">
                <a:latin typeface="+mj-lt"/>
              </a:rPr>
              <a:t>dílem je pouze jedinečný výsledek tvůrčí činnosti autora, dílem není   námět, zpráva, informace, metoda, teorie, vzorec, graf, tabulka fyzikálních konstant </a:t>
            </a:r>
            <a:r>
              <a:rPr lang="cs-CZ" altLang="cs-CZ" dirty="0" smtClean="0">
                <a:latin typeface="+mj-lt"/>
              </a:rPr>
              <a:t>apod.</a:t>
            </a:r>
          </a:p>
          <a:p>
            <a:pPr>
              <a:lnSpc>
                <a:spcPct val="95000"/>
              </a:lnSpc>
              <a:buSzPct val="45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</a:pPr>
            <a:r>
              <a:rPr lang="cs-CZ" altLang="cs-CZ" dirty="0" smtClean="0">
                <a:latin typeface="+mj-lt"/>
              </a:rPr>
              <a:t>autorské </a:t>
            </a:r>
            <a:r>
              <a:rPr lang="cs-CZ" altLang="cs-CZ" dirty="0">
                <a:latin typeface="+mj-lt"/>
              </a:rPr>
              <a:t>právo je v Česku upraveno autorským </a:t>
            </a:r>
            <a:r>
              <a:rPr lang="cs-CZ" altLang="cs-CZ" dirty="0" smtClean="0">
                <a:latin typeface="+mj-lt"/>
              </a:rPr>
              <a:t>zákonem</a:t>
            </a:r>
            <a:endParaRPr lang="cs-CZ" alt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958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6"/>
            <a:ext cx="10977098" cy="760290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Etické </a:t>
            </a:r>
            <a:r>
              <a:rPr lang="cs-CZ" altLang="cs-CZ" dirty="0"/>
              <a:t>zásady práce s počítačem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371601"/>
            <a:ext cx="11815298" cy="5117904"/>
          </a:xfrm>
        </p:spPr>
        <p:txBody>
          <a:bodyPr>
            <a:normAutofit fontScale="77500" lnSpcReduction="20000"/>
          </a:bodyPr>
          <a:lstStyle/>
          <a:p>
            <a:pPr marL="215900" indent="-212725">
              <a:lnSpc>
                <a:spcPct val="95000"/>
              </a:lnSpc>
              <a:buSzPct val="45000"/>
              <a:buNone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Aristoteles</a:t>
            </a:r>
            <a:endParaRPr lang="cs-CZ" altLang="cs-CZ" dirty="0"/>
          </a:p>
          <a:p>
            <a:pPr marL="215900" indent="-212725">
              <a:lnSpc>
                <a:spcPct val="95000"/>
              </a:lnSpc>
              <a:buNone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Desatero </a:t>
            </a:r>
            <a:r>
              <a:rPr lang="cs-CZ" altLang="cs-CZ" dirty="0"/>
              <a:t>počítačové etiky -</a:t>
            </a:r>
            <a:r>
              <a:rPr lang="cs-CZ" altLang="cs-CZ" dirty="0" smtClean="0"/>
              <a:t> Patrick </a:t>
            </a:r>
            <a:r>
              <a:rPr lang="cs-CZ" altLang="cs-CZ" dirty="0" err="1" smtClean="0"/>
              <a:t>Sullivan</a:t>
            </a:r>
            <a:r>
              <a:rPr lang="cs-CZ" altLang="cs-CZ" dirty="0" smtClean="0"/>
              <a:t> - Institut pro počítačovou </a:t>
            </a:r>
            <a:r>
              <a:rPr lang="cs-CZ" altLang="cs-CZ" dirty="0"/>
              <a:t>etiku ve </a:t>
            </a:r>
            <a:r>
              <a:rPr lang="cs-CZ" altLang="cs-CZ" dirty="0" smtClean="0"/>
              <a:t>Washingtonu: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Nepoužiješ </a:t>
            </a:r>
            <a:r>
              <a:rPr lang="cs-CZ" altLang="cs-CZ" dirty="0"/>
              <a:t>počítače, abys uškodil jinému </a:t>
            </a:r>
            <a:r>
              <a:rPr lang="cs-CZ" altLang="cs-CZ" dirty="0" smtClean="0"/>
              <a:t>člověku.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Nebudeš </a:t>
            </a:r>
            <a:r>
              <a:rPr lang="cs-CZ" altLang="cs-CZ" dirty="0"/>
              <a:t>rušit jiné při práci s </a:t>
            </a:r>
            <a:r>
              <a:rPr lang="cs-CZ" altLang="cs-CZ" dirty="0" smtClean="0"/>
              <a:t>počítačem.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Nebudeš </a:t>
            </a:r>
            <a:r>
              <a:rPr lang="cs-CZ" altLang="cs-CZ" dirty="0"/>
              <a:t>slídit v cizích počítačových </a:t>
            </a:r>
            <a:r>
              <a:rPr lang="cs-CZ" altLang="cs-CZ" dirty="0" smtClean="0"/>
              <a:t>souborech.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Nepoužiješ </a:t>
            </a:r>
            <a:r>
              <a:rPr lang="cs-CZ" altLang="cs-CZ" dirty="0"/>
              <a:t>počítače, abys </a:t>
            </a:r>
            <a:r>
              <a:rPr lang="cs-CZ" altLang="cs-CZ" dirty="0" smtClean="0"/>
              <a:t>kradl.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Nepoužiješ </a:t>
            </a:r>
            <a:r>
              <a:rPr lang="cs-CZ" altLang="cs-CZ" dirty="0"/>
              <a:t>počítače pro falešné </a:t>
            </a:r>
            <a:r>
              <a:rPr lang="cs-CZ" altLang="cs-CZ" dirty="0" smtClean="0"/>
              <a:t>svědectví.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Nezkopíruješ </a:t>
            </a:r>
            <a:r>
              <a:rPr lang="cs-CZ" altLang="cs-CZ" dirty="0"/>
              <a:t>ani nepoužiješ programové vybavení v něčím vlastnictví, aniž bys za ně </a:t>
            </a:r>
            <a:r>
              <a:rPr lang="cs-CZ" altLang="cs-CZ" dirty="0" smtClean="0"/>
              <a:t>zaplatil.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Nepoužiješ </a:t>
            </a:r>
            <a:r>
              <a:rPr lang="cs-CZ" altLang="cs-CZ" dirty="0"/>
              <a:t>cizí počítačové prostředky bez zmocnění nebo řádné </a:t>
            </a:r>
            <a:r>
              <a:rPr lang="cs-CZ" altLang="cs-CZ" dirty="0" smtClean="0"/>
              <a:t>kompenzace.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Nepřivlastníš </a:t>
            </a:r>
            <a:r>
              <a:rPr lang="cs-CZ" altLang="cs-CZ" dirty="0"/>
              <a:t>si výsledek cizí duševní </a:t>
            </a:r>
            <a:r>
              <a:rPr lang="cs-CZ" altLang="cs-CZ" dirty="0" smtClean="0"/>
              <a:t>činnosti.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Budeš </a:t>
            </a:r>
            <a:r>
              <a:rPr lang="cs-CZ" altLang="cs-CZ" dirty="0"/>
              <a:t>mít na paměti společenské důsledky programu, který píšeš, nebo systému, který </a:t>
            </a:r>
            <a:r>
              <a:rPr lang="cs-CZ" altLang="cs-CZ" dirty="0" smtClean="0"/>
              <a:t>navrhuješ.</a:t>
            </a:r>
          </a:p>
          <a:p>
            <a:pPr marL="460375" indent="-457200">
              <a:lnSpc>
                <a:spcPct val="95000"/>
              </a:lnSpc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Budeš </a:t>
            </a:r>
            <a:r>
              <a:rPr lang="cs-CZ" altLang="cs-CZ" dirty="0"/>
              <a:t>používat počítače pouze tak, aby bylo zajištěno uznání a respekt tvých bližních.</a:t>
            </a:r>
          </a:p>
        </p:txBody>
      </p:sp>
    </p:spTree>
    <p:extLst>
      <p:ext uri="{BB962C8B-B14F-4D97-AF65-F5344CB8AC3E}">
        <p14:creationId xmlns:p14="http://schemas.microsoft.com/office/powerpoint/2010/main" val="232123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Údaje zaznamenané v digitální (číselné) podobě </a:t>
            </a:r>
          </a:p>
          <a:p>
            <a:r>
              <a:rPr lang="cs-CZ" dirty="0" smtClean="0"/>
              <a:t>určené k počítačovému zpracování</a:t>
            </a:r>
          </a:p>
          <a:p>
            <a:r>
              <a:rPr lang="cs-CZ" dirty="0" smtClean="0"/>
              <a:t>V paměti PC zapsána jako posloupnost čísel (bajtů)</a:t>
            </a:r>
          </a:p>
          <a:p>
            <a:r>
              <a:rPr lang="cs-CZ" dirty="0" smtClean="0"/>
              <a:t>Totéž platí pro program (určuje, jak má počítač data zpracovat)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52592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Norbert </a:t>
            </a:r>
            <a:r>
              <a:rPr lang="cs-CZ" dirty="0" err="1" smtClean="0"/>
              <a:t>Wiener</a:t>
            </a:r>
            <a:endParaRPr lang="cs-CZ" dirty="0" smtClean="0"/>
          </a:p>
          <a:p>
            <a:r>
              <a:rPr lang="cs-CZ" dirty="0" smtClean="0"/>
              <a:t>Data = prostý záznam hodnot</a:t>
            </a:r>
          </a:p>
          <a:p>
            <a:r>
              <a:rPr lang="cs-CZ" dirty="0" smtClean="0"/>
              <a:t>Informace – po výkladu v kontextu s využitím znalostí (musí být přiřazena určitá interpretace)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301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777875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err="1"/>
              <a:t>N</a:t>
            </a:r>
            <a:r>
              <a:rPr lang="cs-CZ" altLang="cs-CZ" dirty="0" err="1" smtClean="0"/>
              <a:t>etika</a:t>
            </a:r>
            <a:endParaRPr lang="cs-CZ" alt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143001"/>
            <a:ext cx="10701606" cy="5346504"/>
          </a:xfrm>
        </p:spPr>
        <p:txBody>
          <a:bodyPr>
            <a:normAutofit/>
          </a:bodyPr>
          <a:lstStyle/>
          <a:p>
            <a:pPr marL="517525" indent="-514350">
              <a:lnSpc>
                <a:spcPct val="95000"/>
              </a:lnSpc>
              <a:buFont typeface="+mj-lt"/>
              <a:buAutoNum type="arabicPeriod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>
                <a:latin typeface="+mj-lt"/>
              </a:rPr>
              <a:t>Nezapomínejte</a:t>
            </a:r>
            <a:r>
              <a:rPr lang="cs-CZ" altLang="cs-CZ" dirty="0">
                <a:latin typeface="+mj-lt"/>
              </a:rPr>
              <a:t>, že na druhém konci jsou lidé a ne počítač. To, co </a:t>
            </a:r>
            <a:r>
              <a:rPr lang="cs-CZ" altLang="cs-CZ" dirty="0" smtClean="0">
                <a:latin typeface="+mj-lt"/>
              </a:rPr>
              <a:t>napíšete do počítače</a:t>
            </a:r>
            <a:r>
              <a:rPr lang="cs-CZ" altLang="cs-CZ" dirty="0">
                <a:latin typeface="+mj-lt"/>
              </a:rPr>
              <a:t>, byste možná dotyčnému nikdy neřekli do očí. </a:t>
            </a:r>
            <a:endParaRPr lang="cs-CZ" altLang="cs-CZ" dirty="0" smtClean="0">
              <a:latin typeface="+mj-lt"/>
            </a:endParaRPr>
          </a:p>
          <a:p>
            <a:pPr marL="517525" indent="-514350">
              <a:lnSpc>
                <a:spcPct val="95000"/>
              </a:lnSpc>
              <a:buFont typeface="+mj-lt"/>
              <a:buAutoNum type="arabicPeriod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>
                <a:latin typeface="+mj-lt"/>
              </a:rPr>
              <a:t>Dodržujte </a:t>
            </a:r>
            <a:r>
              <a:rPr lang="cs-CZ" altLang="cs-CZ" dirty="0">
                <a:latin typeface="+mj-lt"/>
              </a:rPr>
              <a:t>obvyklá pravidla slušnosti normálního života. Co je nevhodné </a:t>
            </a:r>
            <a:r>
              <a:rPr lang="cs-CZ" altLang="cs-CZ" dirty="0" smtClean="0">
                <a:latin typeface="+mj-lt"/>
              </a:rPr>
              <a:t>v </a:t>
            </a:r>
            <a:r>
              <a:rPr lang="cs-CZ" altLang="cs-CZ" dirty="0">
                <a:latin typeface="+mj-lt"/>
              </a:rPr>
              <a:t>obvyklém životě, je samozřejmě nevhodné i na </a:t>
            </a:r>
            <a:r>
              <a:rPr lang="cs-CZ" altLang="cs-CZ" dirty="0" smtClean="0">
                <a:latin typeface="+mj-lt"/>
              </a:rPr>
              <a:t>internetu.</a:t>
            </a:r>
          </a:p>
          <a:p>
            <a:pPr marL="517525" indent="-514350">
              <a:lnSpc>
                <a:spcPct val="95000"/>
              </a:lnSpc>
              <a:buFont typeface="+mj-lt"/>
              <a:buAutoNum type="arabicPeriod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>
                <a:latin typeface="+mj-lt"/>
              </a:rPr>
              <a:t>Zjistěte </a:t>
            </a:r>
            <a:r>
              <a:rPr lang="cs-CZ" altLang="cs-CZ" dirty="0">
                <a:latin typeface="+mj-lt"/>
              </a:rPr>
              <a:t>si taktně, s kým mluvíte. Internet je přístupný lidem z celého světa, a </a:t>
            </a:r>
            <a:r>
              <a:rPr lang="cs-CZ" altLang="cs-CZ" dirty="0" smtClean="0">
                <a:latin typeface="+mj-lt"/>
              </a:rPr>
              <a:t>v </a:t>
            </a:r>
            <a:r>
              <a:rPr lang="cs-CZ" altLang="cs-CZ" dirty="0">
                <a:latin typeface="+mj-lt"/>
              </a:rPr>
              <a:t>každé zemi platí jiná morálka. Co je dovolené na americkém chatu, nemusí být </a:t>
            </a:r>
            <a:r>
              <a:rPr lang="cs-CZ" altLang="cs-CZ" dirty="0" smtClean="0">
                <a:latin typeface="+mj-lt"/>
              </a:rPr>
              <a:t>dovolené </a:t>
            </a:r>
            <a:r>
              <a:rPr lang="cs-CZ" altLang="cs-CZ" dirty="0">
                <a:latin typeface="+mj-lt"/>
              </a:rPr>
              <a:t>na arabském, a to platí o všech podobných skupinách. Politika, </a:t>
            </a:r>
            <a:r>
              <a:rPr lang="cs-CZ" altLang="cs-CZ" dirty="0" smtClean="0">
                <a:latin typeface="+mj-lt"/>
              </a:rPr>
              <a:t>náboženství </a:t>
            </a:r>
            <a:r>
              <a:rPr lang="cs-CZ" altLang="cs-CZ" dirty="0">
                <a:latin typeface="+mj-lt"/>
              </a:rPr>
              <a:t>a podobné problémy by proto měly být diskutovány s maximálním </a:t>
            </a:r>
            <a:r>
              <a:rPr lang="cs-CZ" altLang="cs-CZ" dirty="0" smtClean="0">
                <a:latin typeface="+mj-lt"/>
              </a:rPr>
              <a:t>taktem </a:t>
            </a:r>
            <a:r>
              <a:rPr lang="cs-CZ" altLang="cs-CZ" dirty="0">
                <a:latin typeface="+mj-lt"/>
              </a:rPr>
              <a:t>a v mezích </a:t>
            </a:r>
            <a:r>
              <a:rPr lang="cs-CZ" altLang="cs-CZ" dirty="0" smtClean="0">
                <a:latin typeface="+mj-lt"/>
              </a:rPr>
              <a:t>slušnosti.</a:t>
            </a:r>
          </a:p>
          <a:p>
            <a:pPr marL="517525" indent="-514350">
              <a:lnSpc>
                <a:spcPct val="95000"/>
              </a:lnSpc>
              <a:buFont typeface="+mj-lt"/>
              <a:buAutoNum type="arabicPeriod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>
                <a:latin typeface="+mj-lt"/>
              </a:rPr>
              <a:t>Berte </a:t>
            </a:r>
            <a:r>
              <a:rPr lang="cs-CZ" altLang="cs-CZ" dirty="0">
                <a:latin typeface="+mj-lt"/>
              </a:rPr>
              <a:t>ohled na druhé. Ne každý má tak dobré internetové připojení jako </a:t>
            </a:r>
            <a:r>
              <a:rPr lang="cs-CZ" altLang="cs-CZ" dirty="0" smtClean="0">
                <a:latin typeface="+mj-lt"/>
              </a:rPr>
              <a:t>vy. Někteří </a:t>
            </a:r>
            <a:r>
              <a:rPr lang="cs-CZ" altLang="cs-CZ" dirty="0">
                <a:latin typeface="+mj-lt"/>
              </a:rPr>
              <a:t>se připojují z domu přes modem a draze za to platí. Neposílejte </a:t>
            </a:r>
            <a:r>
              <a:rPr lang="cs-CZ" altLang="cs-CZ" dirty="0" smtClean="0">
                <a:latin typeface="+mj-lt"/>
              </a:rPr>
              <a:t>proto zbytečně </a:t>
            </a:r>
            <a:r>
              <a:rPr lang="cs-CZ" altLang="cs-CZ" dirty="0">
                <a:latin typeface="+mj-lt"/>
              </a:rPr>
              <a:t>velké e-mailové zprávy. </a:t>
            </a:r>
          </a:p>
        </p:txBody>
      </p:sp>
    </p:spTree>
    <p:extLst>
      <p:ext uri="{BB962C8B-B14F-4D97-AF65-F5344CB8AC3E}">
        <p14:creationId xmlns:p14="http://schemas.microsoft.com/office/powerpoint/2010/main" val="183772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777875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err="1"/>
              <a:t>N</a:t>
            </a:r>
            <a:r>
              <a:rPr lang="cs-CZ" altLang="cs-CZ" dirty="0" err="1" smtClean="0"/>
              <a:t>etika</a:t>
            </a:r>
            <a:endParaRPr lang="cs-CZ" alt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143001"/>
            <a:ext cx="10701606" cy="5346504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5000"/>
              </a:lnSpc>
              <a:buFont typeface="+mj-lt"/>
              <a:buAutoNum type="arabicPeriod" startAt="5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I </a:t>
            </a:r>
            <a:r>
              <a:rPr lang="cs-CZ" altLang="cs-CZ" dirty="0">
                <a:latin typeface="+mj-lt"/>
              </a:rPr>
              <a:t>když píšete bez diakritiky, snažte se používat správný pravopis. Nebuďte </a:t>
            </a:r>
            <a:r>
              <a:rPr lang="cs-CZ" altLang="cs-CZ" dirty="0" smtClean="0">
                <a:latin typeface="+mj-lt"/>
              </a:rPr>
              <a:t>grobián</a:t>
            </a:r>
            <a:r>
              <a:rPr lang="cs-CZ" altLang="cs-CZ" dirty="0">
                <a:latin typeface="+mj-lt"/>
              </a:rPr>
              <a:t>, nezveřejňujte nepravdivé, nebo i pravdivé, ale choulostivé informace. Neporušujte autorská práva. </a:t>
            </a:r>
            <a:endParaRPr lang="cs-CZ" altLang="cs-CZ" dirty="0" smtClean="0">
              <a:latin typeface="+mj-lt"/>
            </a:endParaRPr>
          </a:p>
          <a:p>
            <a:pPr marL="514350" indent="-514350">
              <a:lnSpc>
                <a:spcPct val="95000"/>
              </a:lnSpc>
              <a:buFont typeface="+mj-lt"/>
              <a:buAutoNum type="arabicPeriod" startAt="5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Pomáhejte </a:t>
            </a:r>
            <a:r>
              <a:rPr lang="cs-CZ" altLang="cs-CZ" dirty="0">
                <a:latin typeface="+mj-lt"/>
              </a:rPr>
              <a:t>v diskuzích. Pokud má někdo v diskuzi nějaký problém, odpovězte </a:t>
            </a:r>
            <a:r>
              <a:rPr lang="cs-CZ" altLang="cs-CZ" dirty="0" smtClean="0">
                <a:latin typeface="+mj-lt"/>
              </a:rPr>
              <a:t>mu</a:t>
            </a:r>
            <a:r>
              <a:rPr lang="cs-CZ" altLang="cs-CZ" dirty="0">
                <a:latin typeface="+mj-lt"/>
              </a:rPr>
              <a:t>, pokud znáte odpověď. Někdo jiný zase pomůže vám. Platí zásada: „Napřed poslouchej, pak piš.“ </a:t>
            </a:r>
            <a:endParaRPr lang="cs-CZ" altLang="cs-CZ" dirty="0" smtClean="0">
              <a:latin typeface="+mj-lt"/>
            </a:endParaRPr>
          </a:p>
          <a:p>
            <a:pPr marL="514350" indent="-514350">
              <a:lnSpc>
                <a:spcPct val="95000"/>
              </a:lnSpc>
              <a:buFont typeface="+mj-lt"/>
              <a:buAutoNum type="arabicPeriod" startAt="5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Respektujte </a:t>
            </a:r>
            <a:r>
              <a:rPr lang="cs-CZ" altLang="cs-CZ" dirty="0">
                <a:latin typeface="+mj-lt"/>
              </a:rPr>
              <a:t>soukromí jiných. Pokud vám omylem přišla zpráva, která </a:t>
            </a:r>
            <a:r>
              <a:rPr lang="cs-CZ" altLang="cs-CZ" dirty="0" smtClean="0">
                <a:latin typeface="+mj-lt"/>
              </a:rPr>
              <a:t>vám nepatří</a:t>
            </a:r>
            <a:r>
              <a:rPr lang="cs-CZ" altLang="cs-CZ" dirty="0">
                <a:latin typeface="+mj-lt"/>
              </a:rPr>
              <a:t>, je vhodné ji smazat a taktně upozornit odesilatele na jeho chybu. </a:t>
            </a:r>
            <a:endParaRPr lang="cs-CZ" altLang="cs-CZ" dirty="0" smtClean="0">
              <a:latin typeface="+mj-lt"/>
            </a:endParaRPr>
          </a:p>
          <a:p>
            <a:pPr marL="514350" indent="-514350">
              <a:lnSpc>
                <a:spcPct val="95000"/>
              </a:lnSpc>
              <a:buFont typeface="+mj-lt"/>
              <a:buAutoNum type="arabicPeriod" startAt="5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Nezneužívejte </a:t>
            </a:r>
            <a:r>
              <a:rPr lang="cs-CZ" altLang="cs-CZ" dirty="0">
                <a:latin typeface="+mj-lt"/>
              </a:rPr>
              <a:t>svou moc či své vědomosti. Pokud jste správce serveru, máte sice      přístup k poště ostatních, ale nemusíte ji neustále kontrolovat jenom tak z nudy, a pokud umíte </a:t>
            </a:r>
            <a:r>
              <a:rPr lang="cs-CZ" altLang="cs-CZ" dirty="0" err="1">
                <a:latin typeface="+mj-lt"/>
              </a:rPr>
              <a:t>hackovat</a:t>
            </a:r>
            <a:r>
              <a:rPr lang="cs-CZ" altLang="cs-CZ" dirty="0">
                <a:latin typeface="+mj-lt"/>
              </a:rPr>
              <a:t>, nemusíte to pořád zkoušet. </a:t>
            </a:r>
          </a:p>
        </p:txBody>
      </p:sp>
    </p:spTree>
    <p:extLst>
      <p:ext uri="{BB962C8B-B14F-4D97-AF65-F5344CB8AC3E}">
        <p14:creationId xmlns:p14="http://schemas.microsoft.com/office/powerpoint/2010/main" val="25269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777875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err="1"/>
              <a:t>N</a:t>
            </a:r>
            <a:r>
              <a:rPr lang="cs-CZ" altLang="cs-CZ" dirty="0" err="1" smtClean="0"/>
              <a:t>etika</a:t>
            </a:r>
            <a:endParaRPr lang="cs-CZ" alt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143001"/>
            <a:ext cx="10701606" cy="534650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5000"/>
              </a:lnSpc>
              <a:buFont typeface="+mj-lt"/>
              <a:buAutoNum type="arabicPeriod" startAt="9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Odpouštějte </a:t>
            </a:r>
            <a:r>
              <a:rPr lang="cs-CZ" altLang="cs-CZ" dirty="0">
                <a:latin typeface="+mj-lt"/>
              </a:rPr>
              <a:t>ostatním chyby. I vy je děláte. Nevysmívejte se jim a nenadávejte za </a:t>
            </a:r>
            <a:r>
              <a:rPr lang="cs-CZ" altLang="cs-CZ" dirty="0" smtClean="0">
                <a:latin typeface="+mj-lt"/>
              </a:rPr>
              <a:t>ně</a:t>
            </a:r>
            <a:r>
              <a:rPr lang="cs-CZ" altLang="cs-CZ" dirty="0">
                <a:latin typeface="+mj-lt"/>
              </a:rPr>
              <a:t>. </a:t>
            </a:r>
            <a:endParaRPr lang="cs-CZ" altLang="cs-CZ" dirty="0" smtClean="0">
              <a:latin typeface="+mj-lt"/>
            </a:endParaRPr>
          </a:p>
          <a:p>
            <a:pPr marL="514350" indent="-514350">
              <a:lnSpc>
                <a:spcPct val="95000"/>
              </a:lnSpc>
              <a:buFont typeface="+mj-lt"/>
              <a:buAutoNum type="arabicPeriod" startAt="9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Nešiřte </a:t>
            </a:r>
            <a:r>
              <a:rPr lang="cs-CZ" altLang="cs-CZ" dirty="0" err="1">
                <a:latin typeface="+mj-lt"/>
              </a:rPr>
              <a:t>hoaxy</a:t>
            </a:r>
            <a:r>
              <a:rPr lang="cs-CZ" altLang="cs-CZ" dirty="0">
                <a:latin typeface="+mj-lt"/>
              </a:rPr>
              <a:t>. Zpomalují internet. Pokud vám přijde </a:t>
            </a:r>
            <a:r>
              <a:rPr lang="cs-CZ" altLang="cs-CZ" dirty="0" err="1">
                <a:latin typeface="+mj-lt"/>
              </a:rPr>
              <a:t>hoax</a:t>
            </a:r>
            <a:r>
              <a:rPr lang="cs-CZ" altLang="cs-CZ" dirty="0">
                <a:latin typeface="+mj-lt"/>
              </a:rPr>
              <a:t>, zdvořile upozorněte </a:t>
            </a:r>
            <a:r>
              <a:rPr lang="cs-CZ" altLang="cs-CZ" dirty="0" smtClean="0">
                <a:latin typeface="+mj-lt"/>
              </a:rPr>
              <a:t>jeho </a:t>
            </a:r>
            <a:r>
              <a:rPr lang="cs-CZ" altLang="cs-CZ" dirty="0">
                <a:latin typeface="+mj-lt"/>
              </a:rPr>
              <a:t>odesílatele, že takové jednání je nevhodné. </a:t>
            </a:r>
            <a:endParaRPr lang="cs-CZ" altLang="cs-CZ" dirty="0" smtClean="0">
              <a:latin typeface="+mj-lt"/>
            </a:endParaRPr>
          </a:p>
          <a:p>
            <a:pPr marL="514350" indent="-514350">
              <a:lnSpc>
                <a:spcPct val="95000"/>
              </a:lnSpc>
              <a:buFont typeface="+mj-lt"/>
              <a:buAutoNum type="arabicPeriod" startAt="9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Nerozesílejte </a:t>
            </a:r>
            <a:r>
              <a:rPr lang="cs-CZ" altLang="cs-CZ" dirty="0">
                <a:latin typeface="+mj-lt"/>
              </a:rPr>
              <a:t>spam a reklamu. </a:t>
            </a:r>
            <a:endParaRPr lang="cs-CZ" altLang="cs-CZ" dirty="0" smtClean="0">
              <a:latin typeface="+mj-lt"/>
            </a:endParaRPr>
          </a:p>
          <a:p>
            <a:pPr marL="514350" indent="-514350">
              <a:lnSpc>
                <a:spcPct val="95000"/>
              </a:lnSpc>
              <a:buFont typeface="+mj-lt"/>
              <a:buAutoNum type="arabicPeriod" startAt="9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dirty="0" smtClean="0">
                <a:latin typeface="+mj-lt"/>
              </a:rPr>
              <a:t>Nestahujte </a:t>
            </a:r>
            <a:r>
              <a:rPr lang="cs-CZ" altLang="cs-CZ" dirty="0" err="1">
                <a:latin typeface="+mj-lt"/>
              </a:rPr>
              <a:t>warez</a:t>
            </a:r>
            <a:r>
              <a:rPr lang="cs-CZ" altLang="cs-CZ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29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je to s 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Obecně lze říct, že kopírováním například hudebních nebo filmových CD a DVD, se autorská práva neporušují. Je tu ale několik </a:t>
            </a:r>
            <a:r>
              <a:rPr lang="cs-CZ" b="1" dirty="0"/>
              <a:t>ALE</a:t>
            </a:r>
            <a:r>
              <a:rPr lang="cs-CZ" dirty="0"/>
              <a:t>:</a:t>
            </a:r>
            <a:br>
              <a:rPr lang="cs-CZ" dirty="0"/>
            </a:br>
            <a:r>
              <a:rPr lang="cs-CZ" b="1" dirty="0"/>
              <a:t>Nesmí se natáčet</a:t>
            </a:r>
            <a:r>
              <a:rPr lang="cs-CZ" dirty="0"/>
              <a:t> provozování nějakého díla živě nebo ze záznamu. To znamená, že není dovolené natáčet např. v divadle na muzikálu, ale ani promítání filmu v kině.</a:t>
            </a:r>
            <a:br>
              <a:rPr lang="cs-CZ" dirty="0"/>
            </a:br>
            <a:r>
              <a:rPr lang="cs-CZ" dirty="0"/>
              <a:t>Hudbu, filmy apod. je možné si pro vlastní potřebu kopírovat. Tím to ale končí, další šíření je zakázáno! Pokud se k získávání kopií používají tzv. </a:t>
            </a:r>
            <a:r>
              <a:rPr lang="cs-CZ" b="1" dirty="0"/>
              <a:t>peer-to-peer</a:t>
            </a:r>
            <a:r>
              <a:rPr lang="cs-CZ" dirty="0"/>
              <a:t> </a:t>
            </a:r>
            <a:r>
              <a:rPr lang="cs-CZ" b="1" dirty="0"/>
              <a:t>sítě</a:t>
            </a:r>
            <a:r>
              <a:rPr lang="cs-CZ" dirty="0"/>
              <a:t>, má to jeden háček. Tyto systémy totiž neumožní takovou kopii vytvořit, dokud uživatel komunitě sám nenabídne nějaké jiné dílo. Právě tímto šířením ale porušuje autorský zákon!</a:t>
            </a:r>
            <a:br>
              <a:rPr lang="cs-CZ" dirty="0"/>
            </a:br>
            <a:r>
              <a:rPr lang="cs-CZ" dirty="0"/>
              <a:t>Výjimečné postavení mají </a:t>
            </a:r>
            <a:r>
              <a:rPr lang="cs-CZ" b="1" dirty="0"/>
              <a:t>počítačové programy</a:t>
            </a:r>
            <a:r>
              <a:rPr lang="cs-CZ" dirty="0"/>
              <a:t>: u nich je autorským zákonem </a:t>
            </a:r>
            <a:r>
              <a:rPr lang="cs-CZ" b="1" dirty="0"/>
              <a:t>zakázáno dělat jakékoliv kopie</a:t>
            </a:r>
            <a:r>
              <a:rPr lang="cs-CZ" dirty="0"/>
              <a:t>. Výjimkou jsou situace, kdy je nutné vytvořit záložní kopii, to už se ale posuzuje případ od případu. S počítačovými programy je proto lepší vůbec si nezahrávat.</a:t>
            </a:r>
            <a:br>
              <a:rPr lang="cs-CZ" dirty="0"/>
            </a:br>
            <a:r>
              <a:rPr lang="cs-CZ" dirty="0"/>
              <a:t>Dobrou zprávou pro uživatele je to, že mnoho tvůrců vytváří volné programy, tzv. </a:t>
            </a:r>
            <a:r>
              <a:rPr lang="cs-CZ" b="1" dirty="0"/>
              <a:t>free software nebo freeware</a:t>
            </a:r>
            <a:r>
              <a:rPr lang="cs-CZ" dirty="0"/>
              <a:t>. Takové programy je možné volně kopírovat a šířit a žádná autorská práva se tím neporušují. Vždycky je ale dobré si předem přečíst podmínky, které tvůrce obvykle zveřejňuje na svých webových stránkách.</a:t>
            </a:r>
          </a:p>
        </p:txBody>
      </p:sp>
    </p:spTree>
    <p:extLst>
      <p:ext uri="{BB962C8B-B14F-4D97-AF65-F5344CB8AC3E}">
        <p14:creationId xmlns:p14="http://schemas.microsoft.com/office/powerpoint/2010/main" val="148373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777875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Digitalizace</a:t>
            </a:r>
            <a:endParaRPr lang="cs-CZ" alt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776047"/>
            <a:ext cx="10701606" cy="4114799"/>
          </a:xfrm>
        </p:spPr>
        <p:txBody>
          <a:bodyPr>
            <a:normAutofit/>
          </a:bodyPr>
          <a:lstStyle/>
          <a:p>
            <a:r>
              <a:rPr lang="cs-CZ" dirty="0"/>
              <a:t>postup digitalizování objektů:</a:t>
            </a:r>
          </a:p>
          <a:p>
            <a:pPr lvl="1"/>
            <a:r>
              <a:rPr lang="cs-CZ" dirty="0"/>
              <a:t>naskenování nebo nafocení podkladu ve vysokém rozlišení, 3D objekty ze všech stran</a:t>
            </a:r>
          </a:p>
          <a:p>
            <a:pPr lvl="1"/>
            <a:r>
              <a:rPr lang="cs-CZ" dirty="0"/>
              <a:t>vytvoření aplikace na prohlížení</a:t>
            </a:r>
          </a:p>
          <a:p>
            <a:pPr lvl="1"/>
            <a:r>
              <a:rPr lang="cs-CZ" dirty="0"/>
              <a:t>umístění na webový server nebo DVD</a:t>
            </a:r>
          </a:p>
          <a:p>
            <a:r>
              <a:rPr lang="cs-CZ" dirty="0"/>
              <a:t>oblasti využití:</a:t>
            </a:r>
          </a:p>
          <a:p>
            <a:pPr lvl="1"/>
            <a:r>
              <a:rPr lang="cs-CZ" dirty="0"/>
              <a:t>elektronické verze knih a časopisů</a:t>
            </a:r>
          </a:p>
          <a:p>
            <a:pPr lvl="1"/>
            <a:r>
              <a:rPr lang="cs-CZ" dirty="0"/>
              <a:t>snímání uměleckých děl a historických dokumentů</a:t>
            </a:r>
          </a:p>
          <a:p>
            <a:pPr lvl="1"/>
            <a:r>
              <a:rPr lang="cs-CZ" dirty="0"/>
              <a:t>mapy, např. turistické, </a:t>
            </a:r>
            <a:r>
              <a:rPr lang="cs-CZ" dirty="0" err="1"/>
              <a:t>fotomapy</a:t>
            </a:r>
            <a:r>
              <a:rPr lang="cs-CZ" dirty="0"/>
              <a:t>, pozemkové</a:t>
            </a:r>
          </a:p>
          <a:p>
            <a:pPr lvl="1"/>
            <a:r>
              <a:rPr lang="cs-CZ" dirty="0"/>
              <a:t>a mnoho dalších </a:t>
            </a:r>
            <a:r>
              <a:rPr lang="cs-CZ" dirty="0" smtClean="0"/>
              <a:t>oborů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5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777875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smtClean="0"/>
              <a:t>Otázky</a:t>
            </a:r>
            <a:endParaRPr lang="cs-CZ" alt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336431"/>
            <a:ext cx="10701606" cy="5222631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cs-CZ" dirty="0" smtClean="0"/>
              <a:t>Jaké </a:t>
            </a:r>
            <a:r>
              <a:rPr lang="cs-CZ" dirty="0"/>
              <a:t>služby nabízí vyhledávací servery?</a:t>
            </a:r>
          </a:p>
          <a:p>
            <a:pPr>
              <a:buClr>
                <a:schemeClr val="accent3"/>
              </a:buClr>
            </a:pPr>
            <a:r>
              <a:rPr lang="cs-CZ" dirty="0" smtClean="0"/>
              <a:t>Co </a:t>
            </a:r>
            <a:r>
              <a:rPr lang="cs-CZ" dirty="0"/>
              <a:t>to znamená, když se řekne relevantní informace.</a:t>
            </a:r>
          </a:p>
          <a:p>
            <a:pPr>
              <a:buClr>
                <a:schemeClr val="accent3"/>
              </a:buClr>
            </a:pPr>
            <a:r>
              <a:rPr lang="cs-CZ" dirty="0"/>
              <a:t>Jaké jsou parametry kvalitního informačního zdroje?</a:t>
            </a:r>
          </a:p>
          <a:p>
            <a:pPr>
              <a:buClr>
                <a:schemeClr val="accent3"/>
              </a:buClr>
            </a:pPr>
            <a:r>
              <a:rPr lang="cs-CZ" dirty="0" smtClean="0"/>
              <a:t>Co </a:t>
            </a:r>
            <a:r>
              <a:rPr lang="cs-CZ" dirty="0"/>
              <a:t>to jsou </a:t>
            </a:r>
            <a:r>
              <a:rPr lang="cs-CZ" dirty="0" err="1"/>
              <a:t>metadata</a:t>
            </a:r>
            <a:r>
              <a:rPr lang="cs-CZ" dirty="0"/>
              <a:t> a kde se používají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89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Kódování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Čísla, texty, obrázky, zvukové záznamy – série binárních číslic (bitů)</a:t>
            </a:r>
            <a:r>
              <a:rPr lang="cs-CZ" dirty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8 b = 1 B</a:t>
            </a:r>
            <a:endParaRPr lang="cs-CZ" dirty="0"/>
          </a:p>
          <a:p>
            <a:r>
              <a:rPr lang="cs-CZ" dirty="0" smtClean="0"/>
              <a:t>Kód × formát dat</a:t>
            </a:r>
            <a:br>
              <a:rPr lang="cs-CZ" dirty="0" smtClean="0"/>
            </a:br>
            <a:r>
              <a:rPr lang="cs-CZ" dirty="0" smtClean="0"/>
              <a:t>kódování češtiny × struktura vyšší úrovně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52592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5008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Metadata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97880" y="1960562"/>
            <a:ext cx="4308566" cy="2296478"/>
          </a:xfrm>
        </p:spPr>
        <p:txBody>
          <a:bodyPr>
            <a:normAutofit/>
          </a:bodyPr>
          <a:lstStyle/>
          <a:p>
            <a:r>
              <a:rPr lang="cs-CZ" dirty="0" smtClean="0"/>
              <a:t>Přípona souboru</a:t>
            </a:r>
          </a:p>
          <a:p>
            <a:r>
              <a:rPr lang="cs-CZ" dirty="0" smtClean="0"/>
              <a:t>Hlavička souboru</a:t>
            </a:r>
          </a:p>
          <a:p>
            <a:r>
              <a:rPr lang="cs-CZ" dirty="0" smtClean="0"/>
              <a:t>MIME</a:t>
            </a:r>
          </a:p>
          <a:p>
            <a:r>
              <a:rPr lang="cs-CZ" dirty="0" smtClean="0"/>
              <a:t>Katalogizační lístek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825625"/>
            <a:ext cx="52592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990600" y="1978025"/>
            <a:ext cx="430856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Charakterizují význam dat (co reprezentují)</a:t>
            </a:r>
          </a:p>
          <a:p>
            <a:r>
              <a:rPr lang="cs-CZ" dirty="0" smtClean="0"/>
              <a:t>Data, která poskytují informaci o jiných datech</a:t>
            </a:r>
          </a:p>
          <a:p>
            <a:r>
              <a:rPr lang="cs-CZ" dirty="0" smtClean="0"/>
              <a:t>Umožňují vyhledávání nebo zpracování popisovaných dat</a:t>
            </a:r>
          </a:p>
        </p:txBody>
      </p:sp>
    </p:spTree>
    <p:extLst>
      <p:ext uri="{BB962C8B-B14F-4D97-AF65-F5344CB8AC3E}">
        <p14:creationId xmlns:p14="http://schemas.microsoft.com/office/powerpoint/2010/main" val="370311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6702" y="365125"/>
            <a:ext cx="10977098" cy="777875"/>
          </a:xfrm>
        </p:spPr>
        <p:txBody>
          <a:bodyPr/>
          <a:lstStyle/>
          <a:p>
            <a:pPr marL="3175">
              <a:lnSpc>
                <a:spcPct val="95000"/>
              </a:lnSpc>
              <a:buSzPct val="45000"/>
              <a:tabLst>
                <a:tab pos="215900" algn="l"/>
                <a:tab pos="320675" algn="l"/>
                <a:tab pos="769938" algn="l"/>
                <a:tab pos="1219200" algn="l"/>
                <a:tab pos="1668463" algn="l"/>
                <a:tab pos="2117725" algn="l"/>
                <a:tab pos="2566988" algn="l"/>
                <a:tab pos="3016250" algn="l"/>
                <a:tab pos="3465513" algn="l"/>
                <a:tab pos="3914775" algn="l"/>
                <a:tab pos="4364038" algn="l"/>
                <a:tab pos="4813300" algn="l"/>
                <a:tab pos="5262563" algn="l"/>
                <a:tab pos="5711825" algn="l"/>
                <a:tab pos="6161088" algn="l"/>
                <a:tab pos="6610350" algn="l"/>
                <a:tab pos="7059613" algn="l"/>
                <a:tab pos="7508875" algn="l"/>
                <a:tab pos="7958138" algn="l"/>
                <a:tab pos="8407400" algn="l"/>
                <a:tab pos="8856663" algn="l"/>
              </a:tabLst>
            </a:pPr>
            <a:r>
              <a:rPr lang="cs-CZ" altLang="cs-CZ" dirty="0" err="1" smtClean="0"/>
              <a:t>Metadata</a:t>
            </a:r>
            <a:endParaRPr lang="cs-CZ" alt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6702" y="1143001"/>
            <a:ext cx="10701606" cy="53465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3500" dirty="0" smtClean="0"/>
              <a:t>data</a:t>
            </a:r>
            <a:r>
              <a:rPr lang="cs-CZ" sz="3600" dirty="0" smtClean="0"/>
              <a:t>, </a:t>
            </a:r>
            <a:r>
              <a:rPr lang="cs-CZ" sz="3600" dirty="0"/>
              <a:t>která poskytují informaci o jiných </a:t>
            </a:r>
            <a:r>
              <a:rPr lang="cs-CZ" sz="3600" dirty="0" smtClean="0"/>
              <a:t>datech</a:t>
            </a:r>
            <a:endParaRPr lang="cs-CZ" sz="3500" dirty="0"/>
          </a:p>
          <a:p>
            <a:pPr algn="just"/>
            <a:r>
              <a:rPr lang="cs-CZ" sz="3500" dirty="0"/>
              <a:t>popisují obsah datových souborů z hlediska</a:t>
            </a:r>
          </a:p>
          <a:p>
            <a:pPr lvl="1"/>
            <a:r>
              <a:rPr lang="cs-CZ" sz="3000" dirty="0"/>
              <a:t>obsahu</a:t>
            </a:r>
          </a:p>
          <a:p>
            <a:pPr lvl="1"/>
            <a:r>
              <a:rPr lang="cs-CZ" sz="3000" dirty="0"/>
              <a:t>času</a:t>
            </a:r>
          </a:p>
          <a:p>
            <a:pPr lvl="1"/>
            <a:r>
              <a:rPr lang="cs-CZ" sz="3000" dirty="0"/>
              <a:t>původu</a:t>
            </a:r>
          </a:p>
          <a:p>
            <a:pPr algn="just"/>
            <a:r>
              <a:rPr lang="cs-CZ" sz="3600" dirty="0" smtClean="0"/>
              <a:t>umožňují </a:t>
            </a:r>
            <a:r>
              <a:rPr lang="cs-CZ" sz="3600" dirty="0"/>
              <a:t>vyhledávání nebo zpracování popisovaných dat</a:t>
            </a:r>
          </a:p>
          <a:p>
            <a:pPr algn="just"/>
            <a:endParaRPr lang="cs-CZ" sz="3500" dirty="0" smtClean="0"/>
          </a:p>
          <a:p>
            <a:pPr algn="just"/>
            <a:r>
              <a:rPr lang="cs-CZ" sz="3500" dirty="0" smtClean="0"/>
              <a:t>příklady </a:t>
            </a:r>
            <a:r>
              <a:rPr lang="cs-CZ" sz="3500" dirty="0"/>
              <a:t>použití</a:t>
            </a:r>
          </a:p>
          <a:p>
            <a:pPr lvl="1"/>
            <a:r>
              <a:rPr lang="cs-CZ" sz="3000" dirty="0"/>
              <a:t>webová stránka</a:t>
            </a:r>
          </a:p>
          <a:p>
            <a:pPr lvl="1"/>
            <a:r>
              <a:rPr lang="cs-CZ" sz="3000" dirty="0"/>
              <a:t>popis obrázku</a:t>
            </a:r>
          </a:p>
          <a:p>
            <a:pPr lvl="1"/>
            <a:r>
              <a:rPr lang="cs-CZ" sz="3000" dirty="0"/>
              <a:t>zvukové soubory – informace o albech</a:t>
            </a:r>
          </a:p>
          <a:p>
            <a:pPr lvl="1"/>
            <a:r>
              <a:rPr lang="cs-CZ" sz="3000" dirty="0"/>
              <a:t>informace o souborech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381240" y="4053522"/>
            <a:ext cx="4308566" cy="2296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Přípona souboru</a:t>
            </a:r>
          </a:p>
          <a:p>
            <a:r>
              <a:rPr lang="cs-CZ" dirty="0" smtClean="0"/>
              <a:t>Hlavička souboru</a:t>
            </a:r>
          </a:p>
          <a:p>
            <a:r>
              <a:rPr lang="cs-CZ" dirty="0" smtClean="0"/>
              <a:t>MIME</a:t>
            </a:r>
          </a:p>
          <a:p>
            <a:r>
              <a:rPr lang="cs-CZ" dirty="0" smtClean="0"/>
              <a:t>Katalogizační lístek</a:t>
            </a:r>
          </a:p>
        </p:txBody>
      </p:sp>
    </p:spTree>
    <p:extLst>
      <p:ext uri="{BB962C8B-B14F-4D97-AF65-F5344CB8AC3E}">
        <p14:creationId xmlns:p14="http://schemas.microsoft.com/office/powerpoint/2010/main" val="86800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26720" y="392559"/>
            <a:ext cx="11267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  <a:latin typeface="Arial" panose="020B0604020202020204" pitchFamily="34" charset="0"/>
              </a:rPr>
              <a:t>Souborové </a:t>
            </a:r>
            <a:r>
              <a:rPr lang="cs-CZ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systémy</a:t>
            </a:r>
            <a:endParaRPr lang="cs-CZ" dirty="0">
              <a:solidFill>
                <a:srgbClr val="54595D"/>
              </a:solidFill>
              <a:latin typeface="Arial" panose="020B0604020202020204" pitchFamily="34" charset="0"/>
            </a:endParaRPr>
          </a:p>
          <a:p>
            <a:r>
              <a:rPr lang="cs-CZ" dirty="0"/>
              <a:t>Souborový systém obsahuje a organizuje uložené informace jako soubory a adresáře. Soubory jsou rozlišeny jmény a adresáře slouží k organizaci souborů do logických celků. </a:t>
            </a:r>
            <a:endParaRPr lang="cs-CZ" dirty="0" smtClean="0"/>
          </a:p>
          <a:p>
            <a:r>
              <a:rPr lang="cs-CZ" b="1" dirty="0" smtClean="0"/>
              <a:t>Vlastní </a:t>
            </a:r>
            <a:r>
              <a:rPr lang="cs-CZ" b="1" dirty="0"/>
              <a:t>obsah souborů </a:t>
            </a:r>
            <a:r>
              <a:rPr lang="cs-CZ" dirty="0"/>
              <a:t>jsou </a:t>
            </a:r>
            <a:r>
              <a:rPr lang="cs-CZ" b="1" dirty="0"/>
              <a:t>data</a:t>
            </a:r>
            <a:r>
              <a:rPr lang="cs-CZ" dirty="0"/>
              <a:t>, která ukládáme (například obrázek, spustitelný soubor nebo textový dokument). Pomocné informace, které </a:t>
            </a:r>
            <a:r>
              <a:rPr lang="cs-CZ" b="1" dirty="0"/>
              <a:t>popisují, jak jsou data uložena </a:t>
            </a:r>
            <a:r>
              <a:rPr lang="cs-CZ" dirty="0"/>
              <a:t>(tj. názvy souborů, čas uložení, čas poslední změny dat, názvy adresářů, oprávnění atd.) označujeme jako </a:t>
            </a:r>
            <a:r>
              <a:rPr lang="cs-CZ" b="1" dirty="0" err="1"/>
              <a:t>metadata</a:t>
            </a:r>
            <a:r>
              <a:rPr lang="cs-CZ" dirty="0"/>
              <a:t>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26720" y="2468879"/>
            <a:ext cx="104280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Na </a:t>
            </a:r>
            <a:r>
              <a:rPr lang="cs-CZ" b="1" dirty="0" smtClean="0"/>
              <a:t>World </a:t>
            </a:r>
            <a:r>
              <a:rPr lang="cs-CZ" b="1" dirty="0" err="1"/>
              <a:t>W</a:t>
            </a:r>
            <a:r>
              <a:rPr lang="cs-CZ" b="1" dirty="0" err="1" smtClean="0"/>
              <a:t>ide</a:t>
            </a:r>
            <a:r>
              <a:rPr lang="cs-CZ" b="1" dirty="0" smtClean="0"/>
              <a:t> </a:t>
            </a:r>
            <a:r>
              <a:rPr lang="cs-CZ" b="1" dirty="0" smtClean="0"/>
              <a:t>Webu </a:t>
            </a:r>
            <a:r>
              <a:rPr lang="cs-CZ" dirty="0" smtClean="0"/>
              <a:t>jsou </a:t>
            </a:r>
            <a:r>
              <a:rPr lang="cs-CZ" dirty="0" err="1"/>
              <a:t>metadata</a:t>
            </a:r>
            <a:r>
              <a:rPr lang="cs-CZ" dirty="0"/>
              <a:t> užitečná pro </a:t>
            </a:r>
            <a:r>
              <a:rPr lang="cs-CZ" b="1" dirty="0"/>
              <a:t>vyhledávání</a:t>
            </a:r>
            <a:r>
              <a:rPr lang="cs-CZ" dirty="0"/>
              <a:t> ve velkém množství dostupných informací. Ručně přidaná </a:t>
            </a:r>
            <a:r>
              <a:rPr lang="cs-CZ" dirty="0" err="1"/>
              <a:t>metadata</a:t>
            </a:r>
            <a:r>
              <a:rPr lang="cs-CZ" dirty="0"/>
              <a:t> ke stránkám přinášejí dodatečné informace a vytvářejí vyšší organizační strukturu</a:t>
            </a:r>
            <a:r>
              <a:rPr lang="cs-CZ" dirty="0" smtClean="0"/>
              <a:t>.</a:t>
            </a:r>
          </a:p>
          <a:p>
            <a:r>
              <a:rPr lang="cs-CZ" dirty="0"/>
              <a:t>Stránky ve formátu </a:t>
            </a:r>
            <a:r>
              <a:rPr lang="cs-CZ" dirty="0" smtClean="0"/>
              <a:t>HTML</a:t>
            </a:r>
            <a:r>
              <a:rPr lang="cs-CZ" dirty="0"/>
              <a:t> obsahují </a:t>
            </a:r>
            <a:r>
              <a:rPr lang="cs-CZ" dirty="0" err="1"/>
              <a:t>metadata</a:t>
            </a:r>
            <a:r>
              <a:rPr lang="cs-CZ" dirty="0"/>
              <a:t> ve své </a:t>
            </a:r>
            <a:r>
              <a:rPr lang="cs-CZ" b="1" dirty="0"/>
              <a:t>hlavičce</a:t>
            </a:r>
            <a:r>
              <a:rPr lang="cs-CZ" dirty="0"/>
              <a:t>, (mezi </a:t>
            </a:r>
            <a:r>
              <a:rPr lang="cs-CZ" dirty="0" smtClean="0"/>
              <a:t>značkami &lt;</a:t>
            </a:r>
            <a:r>
              <a:rPr lang="cs-CZ" dirty="0" err="1" smtClean="0"/>
              <a:t>head</a:t>
            </a:r>
            <a:r>
              <a:rPr lang="cs-CZ" dirty="0" smtClean="0"/>
              <a:t>&gt; a &lt;/</a:t>
            </a:r>
            <a:r>
              <a:rPr lang="cs-CZ" dirty="0" err="1" smtClean="0"/>
              <a:t>head</a:t>
            </a:r>
            <a:r>
              <a:rPr lang="cs-CZ" dirty="0" smtClean="0"/>
              <a:t>&gt; </a:t>
            </a:r>
            <a:r>
              <a:rPr lang="pl-PL" dirty="0"/>
              <a:t>zapisují se pomocí značky (tagu</a:t>
            </a:r>
            <a:r>
              <a:rPr lang="pl-PL" dirty="0" smtClean="0"/>
              <a:t>) &lt;meta</a:t>
            </a:r>
            <a:r>
              <a:rPr lang="pl-PL" dirty="0"/>
              <a:t>&gt;, do které lze vkládat informace typu znaková sada použitá na této stránce, klíčová slova, popis stránky, autor, související stránky, ale také strukturovaná metadata různých formátů.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426720" y="4142155"/>
            <a:ext cx="10342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&lt;meta http-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equiv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="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Content-language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" 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content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="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cs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" </a:t>
            </a:r>
            <a:r>
              <a:rPr lang="cs-CZ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/&gt; - použitý jazyk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426720" y="4511487"/>
            <a:ext cx="10231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&lt;meta 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name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="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keywords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" 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content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=" Klíčová slova " /&gt;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426720" y="4880819"/>
            <a:ext cx="10231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ourier New" panose="02070309020205020404" pitchFamily="49" charset="0"/>
              </a:rPr>
              <a:t>&lt;meta name="description" content=" Popis obsahu stránky " /&gt;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426720" y="5250151"/>
            <a:ext cx="9926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&lt;meta 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name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="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author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" </a:t>
            </a:r>
            <a:r>
              <a:rPr lang="cs-CZ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content</a:t>
            </a:r>
            <a:r>
              <a:rPr lang="cs-CZ" dirty="0">
                <a:solidFill>
                  <a:srgbClr val="000000"/>
                </a:solidFill>
                <a:latin typeface="Courier New" panose="02070309020205020404" pitchFamily="49" charset="0"/>
              </a:rPr>
              <a:t>="Jméno autora" /&gt;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735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508000" y="341759"/>
            <a:ext cx="1117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Fotografie</a:t>
            </a:r>
            <a:r>
              <a:rPr lang="cs-CZ" dirty="0"/>
              <a:t> pořizované digitálním fotoaparátem, digitální videokamerou, či mobilním telefonem, obvykle obsahují </a:t>
            </a:r>
            <a:r>
              <a:rPr lang="cs-CZ" dirty="0" err="1"/>
              <a:t>metadata</a:t>
            </a:r>
            <a:r>
              <a:rPr lang="cs-CZ" dirty="0"/>
              <a:t> ve formátu </a:t>
            </a:r>
            <a:r>
              <a:rPr lang="cs-CZ" b="1" dirty="0" err="1"/>
              <a:t>Exif</a:t>
            </a:r>
            <a:r>
              <a:rPr lang="cs-CZ" dirty="0"/>
              <a:t>. Tato </a:t>
            </a:r>
            <a:r>
              <a:rPr lang="cs-CZ" dirty="0" err="1"/>
              <a:t>metadata</a:t>
            </a:r>
            <a:r>
              <a:rPr lang="cs-CZ" dirty="0"/>
              <a:t> obsahují informace o vzniku fotografie – datum a čas pořízení, použitá ohnisková vzdálenost, použití blesku, typ a výrobce fotoaparátu, aktuální software, čas expozice, digitální zoom, komprese, údaje o poloze místa fotografování (GPS souřadnice) apod. </a:t>
            </a:r>
          </a:p>
        </p:txBody>
      </p:sp>
      <p:sp>
        <p:nvSpPr>
          <p:cNvPr id="7" name="Obdélník 6"/>
          <p:cNvSpPr/>
          <p:nvPr/>
        </p:nvSpPr>
        <p:spPr>
          <a:xfrm>
            <a:off x="508000" y="1732618"/>
            <a:ext cx="1080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Hudební soubory obsahují ve svých </a:t>
            </a:r>
            <a:r>
              <a:rPr lang="cs-CZ" dirty="0" err="1"/>
              <a:t>metadatech</a:t>
            </a:r>
            <a:r>
              <a:rPr lang="cs-CZ" dirty="0"/>
              <a:t> informace o názvu skladby, interpretovi, albu, použitém </a:t>
            </a:r>
            <a:r>
              <a:rPr lang="cs-CZ" dirty="0" err="1"/>
              <a:t>kodeku</a:t>
            </a:r>
            <a:r>
              <a:rPr lang="cs-CZ" dirty="0"/>
              <a:t>, datovém toku, apod. V souborech formátu MP3 se tato </a:t>
            </a:r>
            <a:r>
              <a:rPr lang="cs-CZ" dirty="0" err="1"/>
              <a:t>metadata</a:t>
            </a:r>
            <a:r>
              <a:rPr lang="cs-CZ" dirty="0"/>
              <a:t> ukládají do tzv. </a:t>
            </a:r>
            <a:r>
              <a:rPr lang="cs-CZ" b="1" dirty="0"/>
              <a:t>ID3</a:t>
            </a:r>
            <a:r>
              <a:rPr lang="cs-CZ" dirty="0"/>
              <a:t> </a:t>
            </a:r>
            <a:r>
              <a:rPr lang="cs-CZ" dirty="0" err="1"/>
              <a:t>tagu</a:t>
            </a:r>
            <a:r>
              <a:rPr lang="cs-CZ" dirty="0"/>
              <a:t>. </a:t>
            </a:r>
          </a:p>
        </p:txBody>
      </p:sp>
      <p:sp>
        <p:nvSpPr>
          <p:cNvPr id="8" name="Obdélník 7"/>
          <p:cNvSpPr/>
          <p:nvPr/>
        </p:nvSpPr>
        <p:spPr>
          <a:xfrm>
            <a:off x="508000" y="2569479"/>
            <a:ext cx="1071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Dávají návod k jejich interpretaci, při počítačovém zpracování lze podle </a:t>
            </a:r>
            <a:r>
              <a:rPr lang="cs-CZ" dirty="0" err="1"/>
              <a:t>metadat</a:t>
            </a:r>
            <a:r>
              <a:rPr lang="cs-CZ" dirty="0"/>
              <a:t> automaticky přiřadit k popisovaným datům algoritmus (program), který je data správně interpretuje a zobrazí.</a:t>
            </a:r>
          </a:p>
        </p:txBody>
      </p:sp>
    </p:spTree>
    <p:extLst>
      <p:ext uri="{BB962C8B-B14F-4D97-AF65-F5344CB8AC3E}">
        <p14:creationId xmlns:p14="http://schemas.microsoft.com/office/powerpoint/2010/main" val="140674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94068" cy="1325563"/>
          </a:xfrm>
        </p:spPr>
        <p:txBody>
          <a:bodyPr/>
          <a:lstStyle/>
          <a:p>
            <a:r>
              <a:rPr lang="cs-CZ" dirty="0" smtClean="0"/>
              <a:t>Konverze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97880" y="1960562"/>
            <a:ext cx="4308566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Kontrolní součet</a:t>
            </a:r>
          </a:p>
          <a:p>
            <a:r>
              <a:rPr lang="cs-CZ" dirty="0" smtClean="0"/>
              <a:t>Šifrování dat</a:t>
            </a:r>
          </a:p>
          <a:p>
            <a:r>
              <a:rPr lang="cs-CZ" dirty="0" smtClean="0"/>
              <a:t>Zálohování dat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632268" y="1960562"/>
            <a:ext cx="52592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990600" y="1978025"/>
            <a:ext cx="430856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Převod mezi různými kódy a formáty</a:t>
            </a:r>
          </a:p>
          <a:p>
            <a:r>
              <a:rPr lang="cs-CZ" dirty="0" smtClean="0"/>
              <a:t>Komprese dat 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864860" y="365124"/>
            <a:ext cx="47940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Ochrana 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421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493</TotalTime>
  <Words>2374</Words>
  <Application>Microsoft Office PowerPoint</Application>
  <PresentationFormat>Širokoúhlá obrazovka</PresentationFormat>
  <Paragraphs>297</Paragraphs>
  <Slides>35</Slides>
  <Notes>32</Notes>
  <HiddenSlides>7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Courier New</vt:lpstr>
      <vt:lpstr>Motiv Office</vt:lpstr>
      <vt:lpstr>Informace</vt:lpstr>
      <vt:lpstr>Informace</vt:lpstr>
      <vt:lpstr>Data</vt:lpstr>
      <vt:lpstr>Kódování dat</vt:lpstr>
      <vt:lpstr>Metadata</vt:lpstr>
      <vt:lpstr>Metadata</vt:lpstr>
      <vt:lpstr>Prezentace aplikace PowerPoint</vt:lpstr>
      <vt:lpstr>Prezentace aplikace PowerPoint</vt:lpstr>
      <vt:lpstr>Konverze dat</vt:lpstr>
      <vt:lpstr>Informační zdroj = informační pramen</vt:lpstr>
      <vt:lpstr>Informační zdroj, informační kanál</vt:lpstr>
      <vt:lpstr>Informační zdroj, informační kanál</vt:lpstr>
      <vt:lpstr>Elektronický informační zdroj</vt:lpstr>
      <vt:lpstr>Elektronický informační zdroj – dělení </vt:lpstr>
      <vt:lpstr>Elektronický informační zdroj – dělení </vt:lpstr>
      <vt:lpstr>Elektronický informační zdroj – dělení </vt:lpstr>
      <vt:lpstr>Elektronický informační zdroj – dělení </vt:lpstr>
      <vt:lpstr>Elektronický informační zdroj – dělení </vt:lpstr>
      <vt:lpstr>Výhody a nevýhody EIZ</vt:lpstr>
      <vt:lpstr>Knihovny a digitalizace knih</vt:lpstr>
      <vt:lpstr>Vyhledávání</vt:lpstr>
      <vt:lpstr>Kvalita a relevance informačních zdrojů</vt:lpstr>
      <vt:lpstr>Kvalita a relevance informačních zdrojů</vt:lpstr>
      <vt:lpstr>Kvalita a relevance informačních zdrojů</vt:lpstr>
      <vt:lpstr>Kvalita a relevance informačních zdrojů</vt:lpstr>
      <vt:lpstr>Kvalita a relevance informačních zdrojů</vt:lpstr>
      <vt:lpstr>Kvalita a relevance informačních zdrojů</vt:lpstr>
      <vt:lpstr>Autorská práva</vt:lpstr>
      <vt:lpstr>Etické zásady práce s počítačem</vt:lpstr>
      <vt:lpstr>Netika</vt:lpstr>
      <vt:lpstr>Netika</vt:lpstr>
      <vt:lpstr>Netika</vt:lpstr>
      <vt:lpstr>Jak je to s AP</vt:lpstr>
      <vt:lpstr>Digitalizace</vt:lpstr>
      <vt:lpstr>Otázky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Informace</dc:title>
  <dc:creator>synek</dc:creator>
  <cp:lastModifiedBy>synek</cp:lastModifiedBy>
  <cp:revision>31</cp:revision>
  <dcterms:created xsi:type="dcterms:W3CDTF">2019-09-09T11:34:45Z</dcterms:created>
  <dcterms:modified xsi:type="dcterms:W3CDTF">2019-09-11T13:54:53Z</dcterms:modified>
</cp:coreProperties>
</file>