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4" r:id="rId15"/>
    <p:sldId id="269" r:id="rId16"/>
    <p:sldId id="270" r:id="rId17"/>
    <p:sldId id="271" r:id="rId18"/>
    <p:sldId id="272" r:id="rId19"/>
    <p:sldId id="273"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131" autoAdjust="0"/>
  </p:normalViewPr>
  <p:slideViewPr>
    <p:cSldViewPr snapToGrid="0">
      <p:cViewPr varScale="1">
        <p:scale>
          <a:sx n="63" d="100"/>
          <a:sy n="63" d="100"/>
        </p:scale>
        <p:origin x="10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32AA66-DF79-4C2B-9AB0-A665D51BDAD0}" type="datetimeFigureOut">
              <a:rPr lang="cs-CZ" smtClean="0"/>
              <a:t>27.09.2017</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A0C8C2-42E4-464F-A8FD-28FF8B002BFD}" type="slidenum">
              <a:rPr lang="cs-CZ" smtClean="0"/>
              <a:t>‹#›</a:t>
            </a:fld>
            <a:endParaRPr lang="cs-CZ"/>
          </a:p>
        </p:txBody>
      </p:sp>
    </p:spTree>
    <p:extLst>
      <p:ext uri="{BB962C8B-B14F-4D97-AF65-F5344CB8AC3E}">
        <p14:creationId xmlns:p14="http://schemas.microsoft.com/office/powerpoint/2010/main" val="1321695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7.srpna 1944 na </a:t>
            </a:r>
            <a:r>
              <a:rPr lang="cs-CZ" dirty="0" err="1" smtClean="0"/>
              <a:t>Harwardské</a:t>
            </a:r>
            <a:r>
              <a:rPr lang="cs-CZ" dirty="0" smtClean="0"/>
              <a:t> univerzitě uvedl </a:t>
            </a:r>
            <a:r>
              <a:rPr lang="cs-CZ" dirty="0" err="1" smtClean="0"/>
              <a:t>Howard</a:t>
            </a:r>
            <a:r>
              <a:rPr lang="cs-CZ" dirty="0" smtClean="0"/>
              <a:t> </a:t>
            </a:r>
            <a:r>
              <a:rPr lang="cs-CZ" dirty="0" err="1" smtClean="0"/>
              <a:t>Aiken</a:t>
            </a:r>
            <a:r>
              <a:rPr lang="cs-CZ" dirty="0" smtClean="0"/>
              <a:t> do provozu počítač ASCC (</a:t>
            </a:r>
            <a:r>
              <a:rPr lang="cs-CZ" dirty="0" err="1" smtClean="0"/>
              <a:t>Automatic</a:t>
            </a:r>
            <a:r>
              <a:rPr lang="cs-CZ" dirty="0" smtClean="0"/>
              <a:t> </a:t>
            </a:r>
            <a:r>
              <a:rPr lang="cs-CZ" dirty="0" err="1" smtClean="0"/>
              <a:t>Sequence</a:t>
            </a:r>
            <a:r>
              <a:rPr lang="cs-CZ" dirty="0" smtClean="0"/>
              <a:t> </a:t>
            </a:r>
            <a:r>
              <a:rPr lang="cs-CZ" dirty="0" err="1" smtClean="0"/>
              <a:t>Controlled</a:t>
            </a:r>
            <a:r>
              <a:rPr lang="cs-CZ" dirty="0" smtClean="0"/>
              <a:t> </a:t>
            </a:r>
            <a:r>
              <a:rPr lang="cs-CZ" dirty="0" err="1" smtClean="0"/>
              <a:t>Calculator</a:t>
            </a:r>
            <a:r>
              <a:rPr lang="cs-CZ" dirty="0" smtClean="0"/>
              <a:t>), znám pod vojenským názvem MARK I. Toto zařízení mělo hmotnost pět tun a skládalo se z 3 500 elektromagnetických relé, mnoha set kilometrů drátových spojů a několika tisíc dekadických koleček poháněných elektromotorem. Sečtení dvou čísel trvalo asi třetinu sekundy, násobení asi dvacetkrát déle. Na tomto stroji byla během stovky hodin vypočtena konfigurace uranové nálože první atomové pumy, která byla odpálena 16.června 1945 v poušti </a:t>
            </a:r>
            <a:r>
              <a:rPr lang="cs-CZ" dirty="0" err="1" smtClean="0"/>
              <a:t>Alamogordo</a:t>
            </a:r>
            <a:r>
              <a:rPr lang="cs-CZ" dirty="0" smtClean="0"/>
              <a:t>. Po válce sestrojil </a:t>
            </a:r>
            <a:r>
              <a:rPr lang="cs-CZ" dirty="0" err="1" smtClean="0"/>
              <a:t>Aieken</a:t>
            </a:r>
            <a:r>
              <a:rPr lang="cs-CZ" dirty="0" smtClean="0"/>
              <a:t> ještě Mark II, pracující již s dvojkovou soustavou a Mark III, řízen programem, který byl odbavován z otáčejícího se magnetického bubnu. </a:t>
            </a:r>
          </a:p>
          <a:p>
            <a:endParaRPr lang="cs-CZ" dirty="0"/>
          </a:p>
        </p:txBody>
      </p:sp>
      <p:sp>
        <p:nvSpPr>
          <p:cNvPr id="4" name="Zástupný symbol pro číslo snímku 3"/>
          <p:cNvSpPr>
            <a:spLocks noGrp="1"/>
          </p:cNvSpPr>
          <p:nvPr>
            <p:ph type="sldNum" sz="quarter" idx="10"/>
          </p:nvPr>
        </p:nvSpPr>
        <p:spPr/>
        <p:txBody>
          <a:bodyPr/>
          <a:lstStyle/>
          <a:p>
            <a:fld id="{7EA0C8C2-42E4-464F-A8FD-28FF8B002BFD}" type="slidenum">
              <a:rPr lang="cs-CZ" smtClean="0"/>
              <a:t>6</a:t>
            </a:fld>
            <a:endParaRPr lang="cs-CZ"/>
          </a:p>
        </p:txBody>
      </p:sp>
    </p:spTree>
    <p:extLst>
      <p:ext uri="{BB962C8B-B14F-4D97-AF65-F5344CB8AC3E}">
        <p14:creationId xmlns:p14="http://schemas.microsoft.com/office/powerpoint/2010/main" val="3799396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96248736-9417-4C7D-9292-592A9132AF80}" type="datetimeFigureOut">
              <a:rPr lang="cs-CZ" smtClean="0"/>
              <a:t>27.09.2017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472423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6248736-9417-4C7D-9292-592A9132AF80}" type="datetimeFigureOut">
              <a:rPr lang="cs-CZ" smtClean="0"/>
              <a:t>27.09.2017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406360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6248736-9417-4C7D-9292-592A9132AF80}" type="datetimeFigureOut">
              <a:rPr lang="cs-CZ" smtClean="0"/>
              <a:t>27.09.2017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1262122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6248736-9417-4C7D-9292-592A9132AF80}" type="datetimeFigureOut">
              <a:rPr lang="cs-CZ" smtClean="0"/>
              <a:t>27.09.2017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392495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96248736-9417-4C7D-9292-592A9132AF80}" type="datetimeFigureOut">
              <a:rPr lang="cs-CZ" smtClean="0"/>
              <a:t>27.09.2017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3813318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96248736-9417-4C7D-9292-592A9132AF80}" type="datetimeFigureOut">
              <a:rPr lang="cs-CZ" smtClean="0"/>
              <a:t>27.09.2017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401794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96248736-9417-4C7D-9292-592A9132AF80}" type="datetimeFigureOut">
              <a:rPr lang="cs-CZ" smtClean="0"/>
              <a:t>27.09.2017</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4058888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96248736-9417-4C7D-9292-592A9132AF80}" type="datetimeFigureOut">
              <a:rPr lang="cs-CZ" smtClean="0"/>
              <a:t>27.09.2017</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3413619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6248736-9417-4C7D-9292-592A9132AF80}" type="datetimeFigureOut">
              <a:rPr lang="cs-CZ" smtClean="0"/>
              <a:t>27.09.2017</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384768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96248736-9417-4C7D-9292-592A9132AF80}" type="datetimeFigureOut">
              <a:rPr lang="cs-CZ" smtClean="0"/>
              <a:t>27.09.2017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1426659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96248736-9417-4C7D-9292-592A9132AF80}" type="datetimeFigureOut">
              <a:rPr lang="cs-CZ" smtClean="0"/>
              <a:t>27.09.2017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3810022-C526-4E82-87CC-AD107E0CC631}" type="slidenum">
              <a:rPr lang="cs-CZ" smtClean="0"/>
              <a:t>‹#›</a:t>
            </a:fld>
            <a:endParaRPr lang="cs-CZ"/>
          </a:p>
        </p:txBody>
      </p:sp>
    </p:spTree>
    <p:extLst>
      <p:ext uri="{BB962C8B-B14F-4D97-AF65-F5344CB8AC3E}">
        <p14:creationId xmlns:p14="http://schemas.microsoft.com/office/powerpoint/2010/main" val="4193170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248736-9417-4C7D-9292-592A9132AF80}" type="datetimeFigureOut">
              <a:rPr lang="cs-CZ" smtClean="0"/>
              <a:t>27.09.2017</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10022-C526-4E82-87CC-AD107E0CC631}" type="slidenum">
              <a:rPr lang="cs-CZ" smtClean="0"/>
              <a:t>‹#›</a:t>
            </a:fld>
            <a:endParaRPr lang="cs-CZ"/>
          </a:p>
        </p:txBody>
      </p:sp>
    </p:spTree>
    <p:extLst>
      <p:ext uri="{BB962C8B-B14F-4D97-AF65-F5344CB8AC3E}">
        <p14:creationId xmlns:p14="http://schemas.microsoft.com/office/powerpoint/2010/main" val="1992797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Historie výpočetní techniky</a:t>
            </a:r>
            <a:endParaRPr lang="cs-CZ" dirty="0"/>
          </a:p>
        </p:txBody>
      </p:sp>
      <p:sp>
        <p:nvSpPr>
          <p:cNvPr id="3" name="Podnadpis 2"/>
          <p:cNvSpPr>
            <a:spLocks noGrp="1"/>
          </p:cNvSpPr>
          <p:nvPr>
            <p:ph type="subTitle" idx="1"/>
          </p:nvPr>
        </p:nvSpPr>
        <p:spPr/>
        <p:txBody>
          <a:bodyPr/>
          <a:lstStyle/>
          <a:p>
            <a:r>
              <a:rPr lang="cs-CZ" dirty="0" smtClean="0"/>
              <a:t>... kdy to všechno začalo????</a:t>
            </a:r>
            <a:endParaRPr lang="cs-CZ" dirty="0"/>
          </a:p>
        </p:txBody>
      </p:sp>
    </p:spTree>
    <p:extLst>
      <p:ext uri="{BB962C8B-B14F-4D97-AF65-F5344CB8AC3E}">
        <p14:creationId xmlns:p14="http://schemas.microsoft.com/office/powerpoint/2010/main" val="521710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28601"/>
            <a:ext cx="10515600" cy="731519"/>
          </a:xfrm>
        </p:spPr>
        <p:txBody>
          <a:bodyPr/>
          <a:lstStyle/>
          <a:p>
            <a:r>
              <a:rPr lang="cs-CZ" dirty="0" smtClean="0"/>
              <a:t>Třetí generace počítačů</a:t>
            </a:r>
            <a:endParaRPr lang="cs-CZ" dirty="0"/>
          </a:p>
        </p:txBody>
      </p:sp>
      <p:sp>
        <p:nvSpPr>
          <p:cNvPr id="3" name="Zástupný symbol pro obsah 2"/>
          <p:cNvSpPr>
            <a:spLocks noGrp="1"/>
          </p:cNvSpPr>
          <p:nvPr>
            <p:ph idx="1"/>
          </p:nvPr>
        </p:nvSpPr>
        <p:spPr>
          <a:xfrm>
            <a:off x="838200" y="1158240"/>
            <a:ext cx="10515600" cy="5699760"/>
          </a:xfrm>
        </p:spPr>
        <p:txBody>
          <a:bodyPr>
            <a:normAutofit/>
          </a:bodyPr>
          <a:lstStyle/>
          <a:p>
            <a:r>
              <a:rPr lang="cs-CZ" dirty="0" smtClean="0"/>
              <a:t>1961 - první </a:t>
            </a:r>
            <a:r>
              <a:rPr lang="cs-CZ" b="1" dirty="0" smtClean="0"/>
              <a:t>integrovaný obvod </a:t>
            </a:r>
            <a:r>
              <a:rPr lang="cs-CZ" dirty="0" smtClean="0"/>
              <a:t>(IO) - sdružoval čtyři tranzistory na jediném čipu. </a:t>
            </a:r>
          </a:p>
          <a:p>
            <a:r>
              <a:rPr lang="cs-CZ" dirty="0" smtClean="0"/>
              <a:t>Integrované obvody SSI a MSI se staly základním prvkem počítačů třetí generace. </a:t>
            </a:r>
          </a:p>
          <a:p>
            <a:r>
              <a:rPr lang="cs-CZ" dirty="0" smtClean="0"/>
              <a:t>Charakteristika: - 1964 až 1981 - základem IO SSI, MSI a LSI - operační rychlost až 1.000.000 operací za sekundu - vnitřní paměť 0,5 až 2 MB - zvýšení kompatibility - větší vnější paměti (magnetické štítky, rotující magnetické disky) - vyšší programovací jazyky (LISP, Pascal...)</a:t>
            </a:r>
          </a:p>
          <a:p>
            <a:r>
              <a:rPr lang="cs-CZ" dirty="0" smtClean="0"/>
              <a:t>modulární sestavování počítače - terminálové sítě umožňující větší počet terminálů připojených k centrálnímu počítači </a:t>
            </a:r>
          </a:p>
          <a:p>
            <a:r>
              <a:rPr lang="cs-CZ" dirty="0" smtClean="0"/>
              <a:t>Od dalšího začleňování se upustilo, integrované obvody obsahuji desítky miliónů tranzistorů a jejich počet se neustále zvyšuje.</a:t>
            </a:r>
            <a:endParaRPr lang="cs-CZ" dirty="0"/>
          </a:p>
        </p:txBody>
      </p:sp>
    </p:spTree>
    <p:extLst>
      <p:ext uri="{BB962C8B-B14F-4D97-AF65-F5344CB8AC3E}">
        <p14:creationId xmlns:p14="http://schemas.microsoft.com/office/powerpoint/2010/main" val="564347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671195"/>
          </a:xfrm>
        </p:spPr>
        <p:txBody>
          <a:bodyPr>
            <a:normAutofit fontScale="90000"/>
          </a:bodyPr>
          <a:lstStyle/>
          <a:p>
            <a:r>
              <a:rPr lang="cs-CZ" dirty="0" smtClean="0"/>
              <a:t>Neumannovo blokové schéma počítače</a:t>
            </a:r>
            <a:endParaRPr lang="cs-CZ" dirty="0"/>
          </a:p>
        </p:txBody>
      </p:sp>
      <p:sp>
        <p:nvSpPr>
          <p:cNvPr id="3" name="Zástupný symbol pro obsah 2"/>
          <p:cNvSpPr>
            <a:spLocks noGrp="1"/>
          </p:cNvSpPr>
          <p:nvPr>
            <p:ph idx="1"/>
          </p:nvPr>
        </p:nvSpPr>
        <p:spPr>
          <a:xfrm>
            <a:off x="838200" y="1249680"/>
            <a:ext cx="10515600" cy="4927283"/>
          </a:xfrm>
        </p:spPr>
        <p:txBody>
          <a:bodyPr/>
          <a:lstStyle/>
          <a:p>
            <a:r>
              <a:rPr lang="cs-CZ" dirty="0" smtClean="0"/>
              <a:t>John von Neumann navrhl krátce po druhé světové válce schéma počítače, které je s malými úpravami platné dodnes.</a:t>
            </a:r>
            <a:endParaRPr lang="cs-CZ" dirty="0"/>
          </a:p>
        </p:txBody>
      </p:sp>
      <p:pic>
        <p:nvPicPr>
          <p:cNvPr id="4" name="Obrázek 3" descr="Výřez obrazovk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8520" y="2462077"/>
            <a:ext cx="3521507" cy="4132173"/>
          </a:xfrm>
          <a:prstGeom prst="rect">
            <a:avLst/>
          </a:prstGeom>
        </p:spPr>
      </p:pic>
    </p:spTree>
    <p:extLst>
      <p:ext uri="{BB962C8B-B14F-4D97-AF65-F5344CB8AC3E}">
        <p14:creationId xmlns:p14="http://schemas.microsoft.com/office/powerpoint/2010/main" val="1479486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671195"/>
          </a:xfrm>
        </p:spPr>
        <p:txBody>
          <a:bodyPr>
            <a:normAutofit fontScale="90000"/>
          </a:bodyPr>
          <a:lstStyle/>
          <a:p>
            <a:r>
              <a:rPr lang="cs-CZ" dirty="0" smtClean="0"/>
              <a:t>Neumannovo blokové schéma počítače</a:t>
            </a:r>
            <a:endParaRPr lang="cs-CZ" dirty="0"/>
          </a:p>
        </p:txBody>
      </p:sp>
      <p:sp>
        <p:nvSpPr>
          <p:cNvPr id="3" name="Zástupný symbol pro obsah 2"/>
          <p:cNvSpPr>
            <a:spLocks noGrp="1"/>
          </p:cNvSpPr>
          <p:nvPr>
            <p:ph idx="1"/>
          </p:nvPr>
        </p:nvSpPr>
        <p:spPr>
          <a:xfrm>
            <a:off x="838200" y="1249680"/>
            <a:ext cx="10515600" cy="4927283"/>
          </a:xfrm>
        </p:spPr>
        <p:txBody>
          <a:bodyPr/>
          <a:lstStyle/>
          <a:p>
            <a:r>
              <a:rPr lang="cs-CZ" dirty="0" smtClean="0"/>
              <a:t>Činnost počítače řídí řadič, který vydává povely všem ostatním částem, tedy vstupním a výstupním zařízením, operační paměti a aritmeticko-logické jednotce (ALU).</a:t>
            </a:r>
            <a:endParaRPr lang="cs-CZ" dirty="0"/>
          </a:p>
        </p:txBody>
      </p:sp>
      <p:pic>
        <p:nvPicPr>
          <p:cNvPr id="5" name="Obrázek 4" descr="Výřez obrazovk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7441" y="2895285"/>
            <a:ext cx="7129766" cy="3962715"/>
          </a:xfrm>
          <a:prstGeom prst="rect">
            <a:avLst/>
          </a:prstGeom>
        </p:spPr>
      </p:pic>
    </p:spTree>
    <p:extLst>
      <p:ext uri="{BB962C8B-B14F-4D97-AF65-F5344CB8AC3E}">
        <p14:creationId xmlns:p14="http://schemas.microsoft.com/office/powerpoint/2010/main" val="147886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671195"/>
          </a:xfrm>
        </p:spPr>
        <p:txBody>
          <a:bodyPr>
            <a:normAutofit fontScale="90000"/>
          </a:bodyPr>
          <a:lstStyle/>
          <a:p>
            <a:r>
              <a:rPr lang="cs-CZ" dirty="0" smtClean="0"/>
              <a:t>Neumannovo blokové schéma počítače</a:t>
            </a:r>
            <a:endParaRPr lang="cs-CZ" dirty="0"/>
          </a:p>
        </p:txBody>
      </p:sp>
      <p:pic>
        <p:nvPicPr>
          <p:cNvPr id="4" name="Obrázek 3" descr="Výřez obrazovk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648" y="1056703"/>
            <a:ext cx="11356352" cy="5562883"/>
          </a:xfrm>
          <a:prstGeom prst="rect">
            <a:avLst/>
          </a:prstGeom>
        </p:spPr>
      </p:pic>
    </p:spTree>
    <p:extLst>
      <p:ext uri="{BB962C8B-B14F-4D97-AF65-F5344CB8AC3E}">
        <p14:creationId xmlns:p14="http://schemas.microsoft.com/office/powerpoint/2010/main" val="2033952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671195"/>
          </a:xfrm>
        </p:spPr>
        <p:txBody>
          <a:bodyPr>
            <a:normAutofit fontScale="90000"/>
          </a:bodyPr>
          <a:lstStyle/>
          <a:p>
            <a:r>
              <a:rPr lang="cs-CZ" dirty="0" smtClean="0"/>
              <a:t>Neumannovo blokové schéma počítače</a:t>
            </a:r>
            <a:endParaRPr lang="cs-CZ" dirty="0"/>
          </a:p>
        </p:txBody>
      </p:sp>
      <p:grpSp>
        <p:nvGrpSpPr>
          <p:cNvPr id="11" name="Skupina 10"/>
          <p:cNvGrpSpPr/>
          <p:nvPr/>
        </p:nvGrpSpPr>
        <p:grpSpPr>
          <a:xfrm>
            <a:off x="188030" y="365125"/>
            <a:ext cx="11165770" cy="5425440"/>
            <a:chOff x="188030" y="121920"/>
            <a:chExt cx="11165770" cy="5425440"/>
          </a:xfrm>
        </p:grpSpPr>
        <p:pic>
          <p:nvPicPr>
            <p:cNvPr id="3" name="Obrázek 2" descr="Výřez obrazovky"/>
            <p:cNvPicPr>
              <a:picLocks noChangeAspect="1"/>
            </p:cNvPicPr>
            <p:nvPr/>
          </p:nvPicPr>
          <p:blipFill rotWithShape="1">
            <a:blip r:embed="rId2">
              <a:extLst>
                <a:ext uri="{28A0092B-C50C-407E-A947-70E740481C1C}">
                  <a14:useLocalDpi xmlns:a14="http://schemas.microsoft.com/office/drawing/2010/main" val="0"/>
                </a:ext>
              </a:extLst>
            </a:blip>
            <a:srcRect t="25983"/>
            <a:stretch/>
          </p:blipFill>
          <p:spPr>
            <a:xfrm>
              <a:off x="188030" y="121920"/>
              <a:ext cx="11165770" cy="4939301"/>
            </a:xfrm>
            <a:prstGeom prst="rect">
              <a:avLst/>
            </a:prstGeom>
          </p:spPr>
        </p:pic>
        <p:pic>
          <p:nvPicPr>
            <p:cNvPr id="10" name="Obrázek 9" descr="Výřez obrazovk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901" y="4835777"/>
              <a:ext cx="10279843" cy="711583"/>
            </a:xfrm>
            <a:prstGeom prst="rect">
              <a:avLst/>
            </a:prstGeom>
          </p:spPr>
        </p:pic>
      </p:grpSp>
    </p:spTree>
    <p:extLst>
      <p:ext uri="{BB962C8B-B14F-4D97-AF65-F5344CB8AC3E}">
        <p14:creationId xmlns:p14="http://schemas.microsoft.com/office/powerpoint/2010/main" val="65394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701675"/>
          </a:xfrm>
        </p:spPr>
        <p:txBody>
          <a:bodyPr/>
          <a:lstStyle/>
          <a:p>
            <a:r>
              <a:rPr lang="cs-CZ" dirty="0" smtClean="0"/>
              <a:t>Sběrnicové schéma počítače</a:t>
            </a:r>
            <a:endParaRPr lang="cs-CZ" dirty="0"/>
          </a:p>
        </p:txBody>
      </p:sp>
      <p:sp>
        <p:nvSpPr>
          <p:cNvPr id="3" name="Zástupný symbol pro obsah 2"/>
          <p:cNvSpPr>
            <a:spLocks noGrp="1"/>
          </p:cNvSpPr>
          <p:nvPr>
            <p:ph idx="1"/>
          </p:nvPr>
        </p:nvSpPr>
        <p:spPr>
          <a:xfrm>
            <a:off x="838200" y="1630681"/>
            <a:ext cx="10515600" cy="4480559"/>
          </a:xfrm>
        </p:spPr>
        <p:txBody>
          <a:bodyPr>
            <a:normAutofit/>
          </a:bodyPr>
          <a:lstStyle/>
          <a:p>
            <a:r>
              <a:rPr lang="cs-CZ" sz="3000" dirty="0" smtClean="0"/>
              <a:t>Moderní počítače využívají tzv. sběrnice. </a:t>
            </a:r>
          </a:p>
          <a:p>
            <a:r>
              <a:rPr lang="cs-CZ" sz="3000" dirty="0" smtClean="0"/>
              <a:t>Úkolem sběrnice je přenášet data a veškeré signály v rámci počítače mezi jeho jednotlivými částmi. </a:t>
            </a:r>
          </a:p>
          <a:p>
            <a:r>
              <a:rPr lang="cs-CZ" sz="3000" dirty="0" smtClean="0"/>
              <a:t>Sběrnice podporuje modularitu systému (je možné relativně jednoduše přidávat či ubírat další moduly - části počítače). </a:t>
            </a:r>
          </a:p>
          <a:p>
            <a:r>
              <a:rPr lang="cs-CZ" sz="3000" dirty="0" smtClean="0"/>
              <a:t>Sběrnici si můžeme rozdělit na tři základní části: </a:t>
            </a:r>
          </a:p>
          <a:p>
            <a:pPr lvl="1"/>
            <a:r>
              <a:rPr lang="cs-CZ" sz="3000" dirty="0" smtClean="0"/>
              <a:t>datová sběrnice</a:t>
            </a:r>
          </a:p>
          <a:p>
            <a:pPr lvl="1"/>
            <a:r>
              <a:rPr lang="cs-CZ" sz="3000" dirty="0" smtClean="0"/>
              <a:t>řídící sběrnice </a:t>
            </a:r>
          </a:p>
          <a:p>
            <a:pPr lvl="1"/>
            <a:r>
              <a:rPr lang="cs-CZ" sz="3000" dirty="0" smtClean="0"/>
              <a:t>adresová sběrnice </a:t>
            </a:r>
            <a:endParaRPr lang="cs-CZ" sz="3000" dirty="0"/>
          </a:p>
        </p:txBody>
      </p:sp>
    </p:spTree>
    <p:extLst>
      <p:ext uri="{BB962C8B-B14F-4D97-AF65-F5344CB8AC3E}">
        <p14:creationId xmlns:p14="http://schemas.microsoft.com/office/powerpoint/2010/main" val="4197531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701675"/>
          </a:xfrm>
        </p:spPr>
        <p:txBody>
          <a:bodyPr/>
          <a:lstStyle/>
          <a:p>
            <a:r>
              <a:rPr lang="cs-CZ" dirty="0" smtClean="0"/>
              <a:t>Sběrnicové schéma počítače</a:t>
            </a:r>
            <a:endParaRPr lang="cs-CZ" dirty="0"/>
          </a:p>
        </p:txBody>
      </p:sp>
      <p:pic>
        <p:nvPicPr>
          <p:cNvPr id="4" name="Zástupný symbol pro obsah 3" descr="Výřez obrazovky"/>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04634" y="1454484"/>
            <a:ext cx="8231118" cy="4184315"/>
          </a:xfrm>
        </p:spPr>
      </p:pic>
    </p:spTree>
    <p:extLst>
      <p:ext uri="{BB962C8B-B14F-4D97-AF65-F5344CB8AC3E}">
        <p14:creationId xmlns:p14="http://schemas.microsoft.com/office/powerpoint/2010/main" val="3956041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Otázky</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1. Která z následujících generací počítačů využívá polovodičový tranzistor jako základní součástku </a:t>
            </a:r>
          </a:p>
          <a:p>
            <a:pPr lvl="1"/>
            <a:r>
              <a:rPr lang="cs-CZ" dirty="0" smtClean="0"/>
              <a:t>první </a:t>
            </a:r>
          </a:p>
          <a:p>
            <a:pPr lvl="1"/>
            <a:r>
              <a:rPr lang="cs-CZ" dirty="0" smtClean="0"/>
              <a:t>druhá </a:t>
            </a:r>
          </a:p>
          <a:p>
            <a:pPr lvl="1"/>
            <a:r>
              <a:rPr lang="cs-CZ" dirty="0" smtClean="0"/>
              <a:t>třetí  </a:t>
            </a:r>
          </a:p>
          <a:p>
            <a:pPr lvl="1"/>
            <a:r>
              <a:rPr lang="cs-CZ" dirty="0" smtClean="0"/>
              <a:t>nultá </a:t>
            </a:r>
          </a:p>
          <a:p>
            <a:r>
              <a:rPr lang="cs-CZ" dirty="0" smtClean="0"/>
              <a:t>2. Jaké části má sběrnice podle sběrnicového schématu počítače?</a:t>
            </a:r>
          </a:p>
          <a:p>
            <a:pPr lvl="1"/>
            <a:r>
              <a:rPr lang="cs-CZ" dirty="0" smtClean="0"/>
              <a:t>adresová, datová, řídící</a:t>
            </a:r>
          </a:p>
          <a:p>
            <a:pPr lvl="1"/>
            <a:r>
              <a:rPr lang="cs-CZ" dirty="0" smtClean="0"/>
              <a:t>datová, vnější, řídící</a:t>
            </a:r>
          </a:p>
          <a:p>
            <a:pPr lvl="1"/>
            <a:r>
              <a:rPr lang="cs-CZ" dirty="0" smtClean="0"/>
              <a:t>datová, řídící </a:t>
            </a:r>
          </a:p>
          <a:p>
            <a:pPr lvl="1"/>
            <a:r>
              <a:rPr lang="cs-CZ" dirty="0" smtClean="0"/>
              <a:t>řídící, systémová, integrovaná</a:t>
            </a:r>
            <a:endParaRPr lang="cs-CZ" dirty="0"/>
          </a:p>
        </p:txBody>
      </p:sp>
    </p:spTree>
    <p:extLst>
      <p:ext uri="{BB962C8B-B14F-4D97-AF65-F5344CB8AC3E}">
        <p14:creationId xmlns:p14="http://schemas.microsoft.com/office/powerpoint/2010/main" val="3714673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579755"/>
          </a:xfrm>
        </p:spPr>
        <p:txBody>
          <a:bodyPr>
            <a:normAutofit fontScale="90000"/>
          </a:bodyPr>
          <a:lstStyle/>
          <a:p>
            <a:r>
              <a:rPr lang="cs-CZ" dirty="0" smtClean="0"/>
              <a:t>Shrnutí kapitoly</a:t>
            </a:r>
            <a:endParaRPr lang="cs-CZ" dirty="0"/>
          </a:p>
        </p:txBody>
      </p:sp>
      <p:sp>
        <p:nvSpPr>
          <p:cNvPr id="3" name="Zástupný symbol pro obsah 2"/>
          <p:cNvSpPr>
            <a:spLocks noGrp="1"/>
          </p:cNvSpPr>
          <p:nvPr>
            <p:ph idx="1"/>
          </p:nvPr>
        </p:nvSpPr>
        <p:spPr>
          <a:xfrm>
            <a:off x="381000" y="1124584"/>
            <a:ext cx="11292840" cy="5474335"/>
          </a:xfrm>
        </p:spPr>
        <p:txBody>
          <a:bodyPr>
            <a:normAutofit fontScale="92500"/>
          </a:bodyPr>
          <a:lstStyle/>
          <a:p>
            <a:r>
              <a:rPr lang="cs-CZ" dirty="0" smtClean="0"/>
              <a:t>Prvními nástroji, které měli lidem usnadnit práci s čísly byly většinou mechanické stroje. </a:t>
            </a:r>
          </a:p>
          <a:p>
            <a:r>
              <a:rPr lang="cs-CZ" dirty="0" smtClean="0"/>
              <a:t>Teprve ve dvacátém století se začíná využívat elektroniky při výrobě počítačů. Vývoj elektronických číslicových počítačů si můžeme rozdělit na generace: </a:t>
            </a:r>
          </a:p>
          <a:p>
            <a:r>
              <a:rPr lang="cs-CZ" dirty="0" smtClean="0"/>
              <a:t>nultá generace, jejíž základem byly </a:t>
            </a:r>
            <a:r>
              <a:rPr lang="cs-CZ" dirty="0" err="1" smtClean="0"/>
              <a:t>elektormagnetická</a:t>
            </a:r>
            <a:r>
              <a:rPr lang="cs-CZ" dirty="0" smtClean="0"/>
              <a:t> relé, ale i mechanické části </a:t>
            </a:r>
          </a:p>
          <a:p>
            <a:r>
              <a:rPr lang="cs-CZ" dirty="0" smtClean="0"/>
              <a:t>první generace, základní součástkou je elektronka </a:t>
            </a:r>
          </a:p>
          <a:p>
            <a:r>
              <a:rPr lang="cs-CZ" dirty="0" smtClean="0"/>
              <a:t>druhá generace využívá diskrétních polovodičových součástek (polovodičový tranzistor)</a:t>
            </a:r>
          </a:p>
          <a:p>
            <a:r>
              <a:rPr lang="cs-CZ" dirty="0" smtClean="0"/>
              <a:t>třetí generace využívá integrovaných obvodu s malou, střední nebo velkou integrací </a:t>
            </a:r>
          </a:p>
          <a:p>
            <a:r>
              <a:rPr lang="cs-CZ" dirty="0" smtClean="0"/>
              <a:t>současný stav je stále založen na práci integrovaných obvodů, která však v dnešní době využívají až desítky miliónů prvků</a:t>
            </a:r>
            <a:endParaRPr lang="cs-CZ" dirty="0"/>
          </a:p>
        </p:txBody>
      </p:sp>
    </p:spTree>
    <p:extLst>
      <p:ext uri="{BB962C8B-B14F-4D97-AF65-F5344CB8AC3E}">
        <p14:creationId xmlns:p14="http://schemas.microsoft.com/office/powerpoint/2010/main" val="968213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otázky</a:t>
            </a:r>
            <a:endParaRPr lang="cs-CZ" dirty="0"/>
          </a:p>
        </p:txBody>
      </p:sp>
      <p:pic>
        <p:nvPicPr>
          <p:cNvPr id="4" name="Zástupný symbol pro obsah 3" descr="Výřez obrazovky"/>
          <p:cNvPicPr>
            <a:picLocks noGrp="1" noChangeAspect="1"/>
          </p:cNvPicPr>
          <p:nvPr>
            <p:ph idx="1"/>
          </p:nvPr>
        </p:nvPicPr>
        <p:blipFill rotWithShape="1">
          <a:blip r:embed="rId2">
            <a:extLst>
              <a:ext uri="{28A0092B-C50C-407E-A947-70E740481C1C}">
                <a14:useLocalDpi xmlns:a14="http://schemas.microsoft.com/office/drawing/2010/main" val="0"/>
              </a:ext>
            </a:extLst>
          </a:blip>
          <a:srcRect t="7759" b="-617"/>
          <a:stretch/>
        </p:blipFill>
        <p:spPr>
          <a:xfrm>
            <a:off x="838200" y="1981200"/>
            <a:ext cx="9525000" cy="4572000"/>
          </a:xfrm>
        </p:spPr>
      </p:pic>
    </p:spTree>
    <p:extLst>
      <p:ext uri="{BB962C8B-B14F-4D97-AF65-F5344CB8AC3E}">
        <p14:creationId xmlns:p14="http://schemas.microsoft.com/office/powerpoint/2010/main" val="2269018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Budete</a:t>
            </a:r>
            <a:endParaRPr lang="cs-CZ" dirty="0"/>
          </a:p>
        </p:txBody>
      </p:sp>
      <p:sp>
        <p:nvSpPr>
          <p:cNvPr id="3" name="Zástupný symbol pro obsah 2"/>
          <p:cNvSpPr>
            <a:spLocks noGrp="1"/>
          </p:cNvSpPr>
          <p:nvPr>
            <p:ph idx="1"/>
          </p:nvPr>
        </p:nvSpPr>
        <p:spPr>
          <a:xfrm>
            <a:off x="838200" y="2635522"/>
            <a:ext cx="10515600" cy="2955381"/>
          </a:xfrm>
        </p:spPr>
        <p:txBody>
          <a:bodyPr>
            <a:normAutofit/>
          </a:bodyPr>
          <a:lstStyle/>
          <a:p>
            <a:r>
              <a:rPr lang="cs-CZ" sz="3500" dirty="0" smtClean="0"/>
              <a:t>se orientovat v historii výpočetní techniky</a:t>
            </a:r>
          </a:p>
          <a:p>
            <a:r>
              <a:rPr lang="cs-CZ" sz="3500" dirty="0" smtClean="0"/>
              <a:t>schopni rozlišit jednotlivé vývojové etapy při rozvoji počítačů</a:t>
            </a:r>
          </a:p>
          <a:p>
            <a:r>
              <a:rPr lang="cs-CZ" sz="3500" dirty="0" smtClean="0"/>
              <a:t>znát základní technologické prvky jednotlivých vývojových etap rozvoje počítačů</a:t>
            </a:r>
            <a:endParaRPr lang="cs-CZ" sz="3500" dirty="0"/>
          </a:p>
        </p:txBody>
      </p:sp>
    </p:spTree>
    <p:extLst>
      <p:ext uri="{BB962C8B-B14F-4D97-AF65-F5344CB8AC3E}">
        <p14:creationId xmlns:p14="http://schemas.microsoft.com/office/powerpoint/2010/main" val="4037962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5577" y="247560"/>
            <a:ext cx="10818223" cy="692966"/>
          </a:xfrm>
        </p:spPr>
        <p:txBody>
          <a:bodyPr>
            <a:normAutofit fontScale="90000"/>
          </a:bodyPr>
          <a:lstStyle/>
          <a:p>
            <a:r>
              <a:rPr lang="cs-CZ" dirty="0" smtClean="0"/>
              <a:t>Předchůdci elektronických počítačů</a:t>
            </a:r>
            <a:endParaRPr lang="cs-CZ" dirty="0"/>
          </a:p>
        </p:txBody>
      </p:sp>
      <p:sp>
        <p:nvSpPr>
          <p:cNvPr id="3" name="Zástupný symbol pro obsah 2"/>
          <p:cNvSpPr>
            <a:spLocks noGrp="1"/>
          </p:cNvSpPr>
          <p:nvPr>
            <p:ph idx="1"/>
          </p:nvPr>
        </p:nvSpPr>
        <p:spPr>
          <a:xfrm>
            <a:off x="535577" y="1185545"/>
            <a:ext cx="11234057" cy="5319758"/>
          </a:xfrm>
        </p:spPr>
        <p:txBody>
          <a:bodyPr>
            <a:normAutofit/>
          </a:bodyPr>
          <a:lstStyle/>
          <a:p>
            <a:r>
              <a:rPr lang="cs-CZ" sz="3000" dirty="0" smtClean="0"/>
              <a:t>řecký abakus, </a:t>
            </a:r>
          </a:p>
          <a:p>
            <a:r>
              <a:rPr lang="cs-CZ" sz="3000" dirty="0" smtClean="0"/>
              <a:t>japonský </a:t>
            </a:r>
            <a:r>
              <a:rPr lang="cs-CZ" sz="3000" dirty="0" err="1" smtClean="0"/>
              <a:t>saroban</a:t>
            </a:r>
            <a:endParaRPr lang="cs-CZ" sz="3000" dirty="0" smtClean="0"/>
          </a:p>
          <a:p>
            <a:r>
              <a:rPr lang="cs-CZ" sz="3000" dirty="0" smtClean="0"/>
              <a:t>čínský </a:t>
            </a:r>
            <a:r>
              <a:rPr lang="cs-CZ" sz="3000" dirty="0" err="1" smtClean="0"/>
              <a:t>suan-pchan</a:t>
            </a:r>
            <a:r>
              <a:rPr lang="cs-CZ" sz="3000" dirty="0" smtClean="0"/>
              <a:t> </a:t>
            </a:r>
          </a:p>
          <a:p>
            <a:r>
              <a:rPr lang="cs-CZ" sz="3200" dirty="0" smtClean="0"/>
              <a:t>logaritmy, logaritmická pravítka (patent: E. </a:t>
            </a:r>
            <a:r>
              <a:rPr lang="cs-CZ" sz="3200" dirty="0" err="1" smtClean="0"/>
              <a:t>Wingate</a:t>
            </a:r>
            <a:r>
              <a:rPr lang="cs-CZ" sz="3200" dirty="0" smtClean="0"/>
              <a:t>) – 17. století</a:t>
            </a:r>
          </a:p>
          <a:p>
            <a:r>
              <a:rPr lang="cs-CZ" sz="3000" dirty="0" smtClean="0"/>
              <a:t>mechanické počítací stroje</a:t>
            </a:r>
          </a:p>
          <a:p>
            <a:pPr lvl="1"/>
            <a:r>
              <a:rPr lang="cs-CZ" sz="2800" dirty="0" err="1"/>
              <a:t>paskalina</a:t>
            </a:r>
            <a:r>
              <a:rPr lang="cs-CZ" sz="2800" dirty="0"/>
              <a:t> – </a:t>
            </a:r>
            <a:r>
              <a:rPr lang="cs-CZ" sz="2800" dirty="0" err="1"/>
              <a:t>Blaise</a:t>
            </a:r>
            <a:r>
              <a:rPr lang="cs-CZ" sz="2800" dirty="0"/>
              <a:t> </a:t>
            </a:r>
            <a:r>
              <a:rPr lang="cs-CZ" sz="2800" dirty="0" smtClean="0"/>
              <a:t>Pascal (1623 - 1662)</a:t>
            </a:r>
            <a:endParaRPr lang="cs-CZ" sz="2800" dirty="0"/>
          </a:p>
          <a:p>
            <a:pPr lvl="1"/>
            <a:r>
              <a:rPr lang="de-DE" sz="2800" dirty="0" smtClean="0"/>
              <a:t>Gottfried </a:t>
            </a:r>
            <a:r>
              <a:rPr lang="de-DE" sz="2800" dirty="0" err="1" smtClean="0"/>
              <a:t>Wilhem</a:t>
            </a:r>
            <a:r>
              <a:rPr lang="de-DE" sz="2800" dirty="0" smtClean="0"/>
              <a:t> Leibnitz (1646 - 1716)</a:t>
            </a:r>
            <a:r>
              <a:rPr lang="cs-CZ" sz="2800" dirty="0" smtClean="0"/>
              <a:t> - čtyři základní početní úkony, sestavil dvojkovou (binární) soustavu</a:t>
            </a:r>
            <a:r>
              <a:rPr lang="de-DE" sz="2800" dirty="0" smtClean="0"/>
              <a:t> </a:t>
            </a:r>
            <a:endParaRPr lang="cs-CZ" sz="2800" dirty="0" smtClean="0"/>
          </a:p>
          <a:p>
            <a:pPr lvl="1"/>
            <a:r>
              <a:rPr lang="pl-PL" sz="2800" dirty="0" smtClean="0"/>
              <a:t>"počítač" M. Hahna z roku 1770</a:t>
            </a:r>
          </a:p>
          <a:p>
            <a:pPr lvl="1"/>
            <a:r>
              <a:rPr lang="en-US" sz="2800" dirty="0" err="1" smtClean="0"/>
              <a:t>počítací</a:t>
            </a:r>
            <a:r>
              <a:rPr lang="en-US" sz="2800" dirty="0" smtClean="0"/>
              <a:t> </a:t>
            </a:r>
            <a:r>
              <a:rPr lang="en-US" sz="2800" dirty="0" err="1" smtClean="0"/>
              <a:t>stroj</a:t>
            </a:r>
            <a:r>
              <a:rPr lang="en-US" sz="2800" dirty="0" smtClean="0"/>
              <a:t> (Difference engine) Charlese </a:t>
            </a:r>
            <a:r>
              <a:rPr lang="en-US" sz="2800" dirty="0" err="1" smtClean="0"/>
              <a:t>Babbageho</a:t>
            </a:r>
            <a:r>
              <a:rPr lang="en-US" sz="2800" dirty="0" smtClean="0"/>
              <a:t> (1791 </a:t>
            </a:r>
            <a:r>
              <a:rPr lang="cs-CZ" sz="2800" dirty="0" smtClean="0"/>
              <a:t>- </a:t>
            </a:r>
            <a:r>
              <a:rPr lang="en-US" sz="2800" dirty="0" smtClean="0"/>
              <a:t>1871)</a:t>
            </a:r>
            <a:endParaRPr lang="cs-CZ" sz="2600" dirty="0"/>
          </a:p>
        </p:txBody>
      </p:sp>
    </p:spTree>
    <p:extLst>
      <p:ext uri="{BB962C8B-B14F-4D97-AF65-F5344CB8AC3E}">
        <p14:creationId xmlns:p14="http://schemas.microsoft.com/office/powerpoint/2010/main" val="371324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Předchůdci elektronických počítačů</a:t>
            </a:r>
            <a:endParaRPr lang="cs-CZ" dirty="0"/>
          </a:p>
        </p:txBody>
      </p:sp>
      <p:sp>
        <p:nvSpPr>
          <p:cNvPr id="3" name="Zástupný symbol pro obsah 2"/>
          <p:cNvSpPr>
            <a:spLocks noGrp="1"/>
          </p:cNvSpPr>
          <p:nvPr>
            <p:ph idx="1"/>
          </p:nvPr>
        </p:nvSpPr>
        <p:spPr/>
        <p:txBody>
          <a:bodyPr/>
          <a:lstStyle/>
          <a:p>
            <a:r>
              <a:rPr lang="cs-CZ" dirty="0" smtClean="0"/>
              <a:t>1889 - Hermann </a:t>
            </a:r>
            <a:r>
              <a:rPr lang="cs-CZ" dirty="0" err="1" smtClean="0"/>
              <a:t>Hollerith</a:t>
            </a:r>
            <a:r>
              <a:rPr lang="cs-CZ" dirty="0" smtClean="0"/>
              <a:t> (USA)- patent na soupravu děrnoštítkových strojů</a:t>
            </a:r>
          </a:p>
          <a:p>
            <a:r>
              <a:rPr lang="cs-CZ" dirty="0" smtClean="0"/>
              <a:t>1896 - společnost </a:t>
            </a:r>
            <a:r>
              <a:rPr lang="cs-CZ" dirty="0" err="1" smtClean="0"/>
              <a:t>Tabulating</a:t>
            </a:r>
            <a:r>
              <a:rPr lang="cs-CZ" dirty="0" smtClean="0"/>
              <a:t> </a:t>
            </a:r>
            <a:r>
              <a:rPr lang="cs-CZ" dirty="0" err="1" smtClean="0"/>
              <a:t>Machine</a:t>
            </a:r>
            <a:r>
              <a:rPr lang="cs-CZ" dirty="0" smtClean="0"/>
              <a:t> </a:t>
            </a:r>
            <a:r>
              <a:rPr lang="cs-CZ" dirty="0" err="1" smtClean="0"/>
              <a:t>Company</a:t>
            </a:r>
            <a:r>
              <a:rPr lang="cs-CZ" dirty="0" smtClean="0"/>
              <a:t>. </a:t>
            </a:r>
          </a:p>
          <a:p>
            <a:r>
              <a:rPr lang="cs-CZ" dirty="0"/>
              <a:t>1</a:t>
            </a:r>
            <a:r>
              <a:rPr lang="cs-CZ" dirty="0" smtClean="0"/>
              <a:t>924 - firma a několik dalších podobných se spojila v mamutí koncern International </a:t>
            </a:r>
            <a:r>
              <a:rPr lang="cs-CZ" dirty="0" err="1" smtClean="0"/>
              <a:t>Bussines</a:t>
            </a:r>
            <a:r>
              <a:rPr lang="cs-CZ" dirty="0" smtClean="0"/>
              <a:t> </a:t>
            </a:r>
            <a:r>
              <a:rPr lang="cs-CZ" dirty="0" err="1" smtClean="0"/>
              <a:t>Machine</a:t>
            </a:r>
            <a:r>
              <a:rPr lang="cs-CZ" dirty="0" smtClean="0"/>
              <a:t> (IBM).</a:t>
            </a:r>
            <a:endParaRPr lang="cs-CZ" dirty="0"/>
          </a:p>
        </p:txBody>
      </p:sp>
    </p:spTree>
    <p:extLst>
      <p:ext uri="{BB962C8B-B14F-4D97-AF65-F5344CB8AC3E}">
        <p14:creationId xmlns:p14="http://schemas.microsoft.com/office/powerpoint/2010/main" val="1077427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Nultá generace počítačů</a:t>
            </a:r>
            <a:endParaRPr lang="cs-CZ" dirty="0"/>
          </a:p>
        </p:txBody>
      </p:sp>
      <p:sp>
        <p:nvSpPr>
          <p:cNvPr id="3" name="Zástupný symbol pro obsah 2"/>
          <p:cNvSpPr>
            <a:spLocks noGrp="1"/>
          </p:cNvSpPr>
          <p:nvPr>
            <p:ph idx="1"/>
          </p:nvPr>
        </p:nvSpPr>
        <p:spPr/>
        <p:txBody>
          <a:bodyPr/>
          <a:lstStyle/>
          <a:p>
            <a:r>
              <a:rPr lang="cs-CZ" dirty="0" smtClean="0"/>
              <a:t>1938 - Konrád </a:t>
            </a:r>
            <a:r>
              <a:rPr lang="cs-CZ" dirty="0" err="1" smtClean="0"/>
              <a:t>Zuse</a:t>
            </a:r>
            <a:r>
              <a:rPr lang="cs-CZ" dirty="0" smtClean="0"/>
              <a:t> (</a:t>
            </a:r>
            <a:r>
              <a:rPr lang="cs-CZ" dirty="0" smtClean="0"/>
              <a:t>něm.) - </a:t>
            </a:r>
            <a:r>
              <a:rPr lang="cs-CZ" dirty="0" smtClean="0"/>
              <a:t>první elektromechanický počítací automat nazvaný Z-1, pracující ve dvojkové soustavě. Stroj byl dosti pomalý a nespolehlivý. </a:t>
            </a:r>
          </a:p>
          <a:p>
            <a:r>
              <a:rPr lang="cs-CZ" dirty="0" smtClean="0"/>
              <a:t>1941 - společně s Helmutem </a:t>
            </a:r>
            <a:r>
              <a:rPr lang="cs-CZ" dirty="0" err="1" smtClean="0"/>
              <a:t>Schreyerem</a:t>
            </a:r>
            <a:r>
              <a:rPr lang="cs-CZ" dirty="0" smtClean="0"/>
              <a:t> sestrojil elektronický počítač Z-3, který obsahoval 2 600 elektromagnetických </a:t>
            </a:r>
            <a:r>
              <a:rPr lang="cs-CZ" b="1" dirty="0" smtClean="0"/>
              <a:t>relé</a:t>
            </a:r>
            <a:r>
              <a:rPr lang="cs-CZ" dirty="0" smtClean="0"/>
              <a:t>. Nadějný vynález byl během náletu na Berlín zničen zásahem bomby. </a:t>
            </a:r>
          </a:p>
          <a:p>
            <a:r>
              <a:rPr lang="cs-CZ" dirty="0" smtClean="0"/>
              <a:t>Po válce </a:t>
            </a:r>
            <a:r>
              <a:rPr lang="cs-CZ" dirty="0" err="1" smtClean="0"/>
              <a:t>Zuse</a:t>
            </a:r>
            <a:r>
              <a:rPr lang="cs-CZ" dirty="0" smtClean="0"/>
              <a:t> sestrojil poměrně spolehlivý Z-4 pro univerzitu v </a:t>
            </a:r>
            <a:r>
              <a:rPr lang="cs-CZ" dirty="0" err="1" smtClean="0"/>
              <a:t>Zürichu</a:t>
            </a:r>
            <a:r>
              <a:rPr lang="cs-CZ" dirty="0" smtClean="0"/>
              <a:t> </a:t>
            </a:r>
          </a:p>
          <a:p>
            <a:r>
              <a:rPr lang="cs-CZ" dirty="0" smtClean="0"/>
              <a:t>Z-5 pro </a:t>
            </a:r>
            <a:r>
              <a:rPr lang="cs-CZ" dirty="0" err="1" smtClean="0"/>
              <a:t>Leitzovy</a:t>
            </a:r>
            <a:r>
              <a:rPr lang="cs-CZ" dirty="0" smtClean="0"/>
              <a:t> optické závody. </a:t>
            </a:r>
            <a:endParaRPr lang="cs-CZ" dirty="0"/>
          </a:p>
        </p:txBody>
      </p:sp>
    </p:spTree>
    <p:extLst>
      <p:ext uri="{BB962C8B-B14F-4D97-AF65-F5344CB8AC3E}">
        <p14:creationId xmlns:p14="http://schemas.microsoft.com/office/powerpoint/2010/main" val="264128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365125"/>
            <a:ext cx="10972800" cy="884555"/>
          </a:xfrm>
        </p:spPr>
        <p:txBody>
          <a:bodyPr/>
          <a:lstStyle/>
          <a:p>
            <a:r>
              <a:rPr lang="cs-CZ" dirty="0" smtClean="0"/>
              <a:t>Nultá generace počítačů</a:t>
            </a:r>
            <a:endParaRPr lang="cs-CZ" dirty="0"/>
          </a:p>
        </p:txBody>
      </p:sp>
      <p:sp>
        <p:nvSpPr>
          <p:cNvPr id="3" name="Zástupný symbol pro obsah 2"/>
          <p:cNvSpPr>
            <a:spLocks noGrp="1"/>
          </p:cNvSpPr>
          <p:nvPr>
            <p:ph idx="1"/>
          </p:nvPr>
        </p:nvSpPr>
        <p:spPr>
          <a:xfrm>
            <a:off x="381000" y="1493520"/>
            <a:ext cx="11308080" cy="5044440"/>
          </a:xfrm>
        </p:spPr>
        <p:txBody>
          <a:bodyPr>
            <a:normAutofit lnSpcReduction="10000"/>
          </a:bodyPr>
          <a:lstStyle/>
          <a:p>
            <a:r>
              <a:rPr lang="cs-CZ" dirty="0" smtClean="0"/>
              <a:t>1944 - </a:t>
            </a:r>
            <a:r>
              <a:rPr lang="cs-CZ" dirty="0" err="1" smtClean="0"/>
              <a:t>Harward</a:t>
            </a:r>
            <a:r>
              <a:rPr lang="cs-CZ" dirty="0" smtClean="0"/>
              <a:t> univerzita - </a:t>
            </a:r>
            <a:r>
              <a:rPr lang="cs-CZ" dirty="0" err="1" smtClean="0"/>
              <a:t>Howard</a:t>
            </a:r>
            <a:r>
              <a:rPr lang="cs-CZ" dirty="0" smtClean="0"/>
              <a:t> </a:t>
            </a:r>
            <a:r>
              <a:rPr lang="cs-CZ" dirty="0" err="1" smtClean="0"/>
              <a:t>Aiken</a:t>
            </a:r>
            <a:r>
              <a:rPr lang="cs-CZ" dirty="0" smtClean="0"/>
              <a:t> - počítač </a:t>
            </a:r>
            <a:r>
              <a:rPr lang="cs-CZ" b="1" dirty="0" smtClean="0"/>
              <a:t>ASCC</a:t>
            </a:r>
            <a:r>
              <a:rPr lang="cs-CZ" dirty="0" smtClean="0"/>
              <a:t> (</a:t>
            </a:r>
            <a:r>
              <a:rPr lang="cs-CZ" dirty="0" err="1" smtClean="0"/>
              <a:t>Automatic</a:t>
            </a:r>
            <a:r>
              <a:rPr lang="cs-CZ" dirty="0" smtClean="0"/>
              <a:t> </a:t>
            </a:r>
            <a:r>
              <a:rPr lang="cs-CZ" dirty="0" err="1" smtClean="0"/>
              <a:t>Sequence</a:t>
            </a:r>
            <a:r>
              <a:rPr lang="cs-CZ" dirty="0" smtClean="0"/>
              <a:t> </a:t>
            </a:r>
            <a:r>
              <a:rPr lang="cs-CZ" dirty="0" err="1" smtClean="0"/>
              <a:t>Controlled</a:t>
            </a:r>
            <a:r>
              <a:rPr lang="cs-CZ" dirty="0" smtClean="0"/>
              <a:t> </a:t>
            </a:r>
            <a:r>
              <a:rPr lang="cs-CZ" dirty="0" err="1" smtClean="0"/>
              <a:t>Calculator</a:t>
            </a:r>
            <a:r>
              <a:rPr lang="cs-CZ" dirty="0" smtClean="0"/>
              <a:t>), znám pod vojenským názvem </a:t>
            </a:r>
            <a:r>
              <a:rPr lang="cs-CZ" b="1" dirty="0" smtClean="0"/>
              <a:t>MARK I. </a:t>
            </a:r>
          </a:p>
          <a:p>
            <a:r>
              <a:rPr lang="cs-CZ" dirty="0" smtClean="0"/>
              <a:t>hmotnost pět tun,</a:t>
            </a:r>
          </a:p>
          <a:p>
            <a:r>
              <a:rPr lang="cs-CZ" dirty="0" smtClean="0"/>
              <a:t>3 500 </a:t>
            </a:r>
            <a:r>
              <a:rPr lang="cs-CZ" b="1" dirty="0" smtClean="0"/>
              <a:t>elektromagnetických relé</a:t>
            </a:r>
            <a:r>
              <a:rPr lang="cs-CZ" dirty="0" smtClean="0"/>
              <a:t>, </a:t>
            </a:r>
          </a:p>
          <a:p>
            <a:r>
              <a:rPr lang="cs-CZ" dirty="0" smtClean="0"/>
              <a:t>stovky kilometrů drátových spojů,</a:t>
            </a:r>
          </a:p>
          <a:p>
            <a:r>
              <a:rPr lang="cs-CZ" dirty="0" smtClean="0"/>
              <a:t>několik tisíc dekadických koleček poháněných elektromotorem. </a:t>
            </a:r>
          </a:p>
          <a:p>
            <a:pPr marL="0" indent="0">
              <a:buNone/>
            </a:pPr>
            <a:r>
              <a:rPr lang="cs-CZ" dirty="0" smtClean="0"/>
              <a:t>Sečtení dvou čísel trvalo asi třetinu sekundy, násobení asi dvacetkrát déle. Na tomto stroji byla během stovky hodin vypočtena konfigurace uranové nálože první atomové pumy, která byla odpálena 16.června 1945 v poušti </a:t>
            </a:r>
            <a:r>
              <a:rPr lang="cs-CZ" dirty="0" err="1" smtClean="0"/>
              <a:t>Alamogordo</a:t>
            </a:r>
            <a:r>
              <a:rPr lang="cs-CZ" dirty="0" smtClean="0"/>
              <a:t>. Po válce sestrojil </a:t>
            </a:r>
            <a:r>
              <a:rPr lang="cs-CZ" dirty="0" err="1" smtClean="0"/>
              <a:t>Aieken</a:t>
            </a:r>
            <a:r>
              <a:rPr lang="cs-CZ" dirty="0" smtClean="0"/>
              <a:t> ještě </a:t>
            </a:r>
            <a:r>
              <a:rPr lang="cs-CZ" b="1" dirty="0" smtClean="0"/>
              <a:t>Mark II</a:t>
            </a:r>
            <a:r>
              <a:rPr lang="cs-CZ" dirty="0" smtClean="0"/>
              <a:t>, pracující již s dvojkovou soustavou a </a:t>
            </a:r>
            <a:r>
              <a:rPr lang="cs-CZ" b="1" dirty="0" smtClean="0"/>
              <a:t>Mark III</a:t>
            </a:r>
            <a:r>
              <a:rPr lang="cs-CZ" dirty="0" smtClean="0"/>
              <a:t>, řízen programem, který byl odbavován z otáčejícího se magnetického bubnu. </a:t>
            </a:r>
          </a:p>
          <a:p>
            <a:pPr marL="0" indent="0">
              <a:buNone/>
            </a:pPr>
            <a:endParaRPr lang="cs-CZ" dirty="0"/>
          </a:p>
        </p:txBody>
      </p:sp>
    </p:spTree>
    <p:extLst>
      <p:ext uri="{BB962C8B-B14F-4D97-AF65-F5344CB8AC3E}">
        <p14:creationId xmlns:p14="http://schemas.microsoft.com/office/powerpoint/2010/main" val="355442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První generace počítačů</a:t>
            </a:r>
            <a:endParaRPr lang="cs-CZ" dirty="0"/>
          </a:p>
        </p:txBody>
      </p:sp>
      <p:sp>
        <p:nvSpPr>
          <p:cNvPr id="3" name="Zástupný symbol pro obsah 2"/>
          <p:cNvSpPr>
            <a:spLocks noGrp="1"/>
          </p:cNvSpPr>
          <p:nvPr>
            <p:ph idx="1"/>
          </p:nvPr>
        </p:nvSpPr>
        <p:spPr>
          <a:xfrm>
            <a:off x="472440" y="1825625"/>
            <a:ext cx="11201400" cy="3889375"/>
          </a:xfrm>
        </p:spPr>
        <p:txBody>
          <a:bodyPr>
            <a:noAutofit/>
          </a:bodyPr>
          <a:lstStyle/>
          <a:p>
            <a:r>
              <a:rPr lang="cs-CZ" sz="3000" dirty="0" smtClean="0"/>
              <a:t>16.února 1946 - </a:t>
            </a:r>
            <a:r>
              <a:rPr lang="cs-CZ" sz="3000" b="1" dirty="0" smtClean="0"/>
              <a:t>ENIAC</a:t>
            </a:r>
            <a:r>
              <a:rPr lang="cs-CZ" sz="3000" dirty="0" smtClean="0"/>
              <a:t> (</a:t>
            </a:r>
            <a:r>
              <a:rPr lang="cs-CZ" sz="3000" dirty="0" err="1" smtClean="0"/>
              <a:t>Electronic</a:t>
            </a:r>
            <a:r>
              <a:rPr lang="cs-CZ" sz="3000" dirty="0" smtClean="0"/>
              <a:t> </a:t>
            </a:r>
            <a:r>
              <a:rPr lang="cs-CZ" sz="3000" dirty="0" err="1" smtClean="0"/>
              <a:t>Numerical</a:t>
            </a:r>
            <a:r>
              <a:rPr lang="cs-CZ" sz="3000" dirty="0" smtClean="0"/>
              <a:t> </a:t>
            </a:r>
            <a:r>
              <a:rPr lang="cs-CZ" sz="3000" dirty="0" err="1" smtClean="0"/>
              <a:t>Integrator</a:t>
            </a:r>
            <a:r>
              <a:rPr lang="cs-CZ" sz="3000" dirty="0" smtClean="0"/>
              <a:t> and </a:t>
            </a:r>
            <a:r>
              <a:rPr lang="cs-CZ" sz="3000" dirty="0" err="1" smtClean="0"/>
              <a:t>Computer</a:t>
            </a:r>
            <a:r>
              <a:rPr lang="cs-CZ" sz="3000" dirty="0" smtClean="0"/>
              <a:t>)</a:t>
            </a:r>
          </a:p>
          <a:p>
            <a:r>
              <a:rPr lang="cs-CZ" sz="3000" dirty="0" smtClean="0"/>
              <a:t>třicetitunové monstrum, </a:t>
            </a:r>
          </a:p>
          <a:p>
            <a:r>
              <a:rPr lang="cs-CZ" sz="3000" dirty="0" smtClean="0"/>
              <a:t>zabralo téměř celou bývalou univerzitní tělocvičnu </a:t>
            </a:r>
          </a:p>
          <a:p>
            <a:r>
              <a:rPr lang="cs-CZ" sz="3000" dirty="0" smtClean="0"/>
              <a:t>18.000 </a:t>
            </a:r>
            <a:r>
              <a:rPr lang="cs-CZ" sz="3000" b="1" dirty="0" smtClean="0"/>
              <a:t>elektronek</a:t>
            </a:r>
            <a:r>
              <a:rPr lang="cs-CZ" sz="3000" dirty="0" smtClean="0"/>
              <a:t>, 1.500 relé, 70.000 odporů </a:t>
            </a:r>
          </a:p>
          <a:p>
            <a:r>
              <a:rPr lang="cs-CZ" sz="3000" dirty="0" smtClean="0"/>
              <a:t>dva letecké motory - chlazení vrtulemi </a:t>
            </a:r>
          </a:p>
          <a:p>
            <a:r>
              <a:rPr lang="cs-CZ" sz="3000" dirty="0" smtClean="0"/>
              <a:t>neměl žádné pohyblivé části</a:t>
            </a:r>
            <a:endParaRPr lang="cs-CZ" sz="3000" dirty="0"/>
          </a:p>
        </p:txBody>
      </p:sp>
    </p:spTree>
    <p:extLst>
      <p:ext uri="{BB962C8B-B14F-4D97-AF65-F5344CB8AC3E}">
        <p14:creationId xmlns:p14="http://schemas.microsoft.com/office/powerpoint/2010/main" val="362946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První generace počítačů</a:t>
            </a:r>
            <a:endParaRPr lang="cs-CZ" dirty="0"/>
          </a:p>
        </p:txBody>
      </p:sp>
      <p:sp>
        <p:nvSpPr>
          <p:cNvPr id="3" name="Zástupný symbol pro obsah 2"/>
          <p:cNvSpPr>
            <a:spLocks noGrp="1"/>
          </p:cNvSpPr>
          <p:nvPr>
            <p:ph idx="1"/>
          </p:nvPr>
        </p:nvSpPr>
        <p:spPr/>
        <p:txBody>
          <a:bodyPr/>
          <a:lstStyle/>
          <a:p>
            <a:r>
              <a:rPr lang="cs-CZ" dirty="0" smtClean="0"/>
              <a:t>EDVAC </a:t>
            </a:r>
          </a:p>
          <a:p>
            <a:r>
              <a:rPr lang="cs-CZ" dirty="0" smtClean="0"/>
              <a:t>původem maďarský matematik John von Neumann (1903 – 1957)</a:t>
            </a:r>
          </a:p>
          <a:p>
            <a:r>
              <a:rPr lang="cs-CZ" dirty="0" smtClean="0"/>
              <a:t>dokončen v Bellových laboratořích roku 1951</a:t>
            </a:r>
          </a:p>
          <a:p>
            <a:r>
              <a:rPr lang="cs-CZ" dirty="0" smtClean="0"/>
              <a:t>Od speciálních jednoúčelových počítačů (BINAC - pro letecké společnosti) se postupně přecházelo k výrobě počítačů univerzálních (UNIVAC, IBM 650). </a:t>
            </a:r>
          </a:p>
          <a:p>
            <a:r>
              <a:rPr lang="cs-CZ" dirty="0" smtClean="0"/>
              <a:t>Charakteristika: - 1945 až 1956 - základem je </a:t>
            </a:r>
            <a:r>
              <a:rPr lang="cs-CZ" b="1" dirty="0" smtClean="0"/>
              <a:t>elektronka</a:t>
            </a:r>
            <a:r>
              <a:rPr lang="cs-CZ" dirty="0" smtClean="0"/>
              <a:t> - příkon 100 až 10 kW - operační rychlost 100 až 10.000 operací za sekundu - vnitřní paměť 1-2 KB - magnetické bubny, děrné štítky a děrné pásky </a:t>
            </a:r>
            <a:endParaRPr lang="cs-CZ" dirty="0"/>
          </a:p>
        </p:txBody>
      </p:sp>
    </p:spTree>
    <p:extLst>
      <p:ext uri="{BB962C8B-B14F-4D97-AF65-F5344CB8AC3E}">
        <p14:creationId xmlns:p14="http://schemas.microsoft.com/office/powerpoint/2010/main" val="998199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12725"/>
            <a:ext cx="10515600" cy="716915"/>
          </a:xfrm>
        </p:spPr>
        <p:txBody>
          <a:bodyPr/>
          <a:lstStyle/>
          <a:p>
            <a:r>
              <a:rPr lang="cs-CZ" dirty="0" smtClean="0"/>
              <a:t>Druhá generace počítačů</a:t>
            </a:r>
            <a:endParaRPr lang="cs-CZ" dirty="0"/>
          </a:p>
        </p:txBody>
      </p:sp>
      <p:sp>
        <p:nvSpPr>
          <p:cNvPr id="3" name="Zástupný symbol pro obsah 2"/>
          <p:cNvSpPr>
            <a:spLocks noGrp="1"/>
          </p:cNvSpPr>
          <p:nvPr>
            <p:ph idx="1"/>
          </p:nvPr>
        </p:nvSpPr>
        <p:spPr>
          <a:xfrm>
            <a:off x="838200" y="1127760"/>
            <a:ext cx="10515600" cy="5049203"/>
          </a:xfrm>
        </p:spPr>
        <p:txBody>
          <a:bodyPr/>
          <a:lstStyle/>
          <a:p>
            <a:r>
              <a:rPr lang="cs-CZ" dirty="0" smtClean="0"/>
              <a:t>prosinec 1947 - Bellovy laboratoře - John </a:t>
            </a:r>
            <a:r>
              <a:rPr lang="cs-CZ" dirty="0" err="1" smtClean="0"/>
              <a:t>Bardeen</a:t>
            </a:r>
            <a:r>
              <a:rPr lang="cs-CZ" dirty="0" smtClean="0"/>
              <a:t>, Walter H. </a:t>
            </a:r>
            <a:r>
              <a:rPr lang="cs-CZ" dirty="0" err="1" smtClean="0"/>
              <a:t>Brattain</a:t>
            </a:r>
            <a:r>
              <a:rPr lang="cs-CZ" dirty="0" smtClean="0"/>
              <a:t> a William B. </a:t>
            </a:r>
            <a:r>
              <a:rPr lang="cs-CZ" dirty="0" err="1" smtClean="0"/>
              <a:t>Shockley</a:t>
            </a:r>
            <a:r>
              <a:rPr lang="cs-CZ" dirty="0" smtClean="0"/>
              <a:t> - první polovodičový </a:t>
            </a:r>
            <a:r>
              <a:rPr lang="cs-CZ" b="1" dirty="0" smtClean="0"/>
              <a:t>tranzistor</a:t>
            </a:r>
            <a:r>
              <a:rPr lang="cs-CZ" dirty="0" smtClean="0"/>
              <a:t> - stal se základem počítačů druhé generace. </a:t>
            </a:r>
          </a:p>
          <a:p>
            <a:r>
              <a:rPr lang="cs-CZ" dirty="0" smtClean="0"/>
              <a:t>Charakteristika: - 1957 až 1963 - základem jsou polovodičové součástky (tranzistor) - příkon 1 až 2 kW - operační rychlost vzrostla na 10.000 až 250.000 operací za sekundu - vnitřní paměť 16 až 32 KB - feritové paměti, magnetické disky a pásky - vedle assemblerů se začaly prosazovat i programovací jazyky (Fortran, COBOL, ALGOL) – </a:t>
            </a:r>
          </a:p>
          <a:p>
            <a:r>
              <a:rPr lang="cs-CZ" dirty="0" smtClean="0"/>
              <a:t>roztříštěnost koncepcí nedovolovala spojování počítačů a periferií různých značek (od různých výrobců)</a:t>
            </a:r>
            <a:endParaRPr lang="cs-CZ" dirty="0"/>
          </a:p>
        </p:txBody>
      </p:sp>
    </p:spTree>
    <p:extLst>
      <p:ext uri="{BB962C8B-B14F-4D97-AF65-F5344CB8AC3E}">
        <p14:creationId xmlns:p14="http://schemas.microsoft.com/office/powerpoint/2010/main" val="174451641"/>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1088</Words>
  <Application>Microsoft Office PowerPoint</Application>
  <PresentationFormat>Širokoúhlá obrazovka</PresentationFormat>
  <Paragraphs>92</Paragraphs>
  <Slides>19</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Calibri Light</vt:lpstr>
      <vt:lpstr>Motiv Office</vt:lpstr>
      <vt:lpstr>Historie výpočetní techniky</vt:lpstr>
      <vt:lpstr>Budete</vt:lpstr>
      <vt:lpstr>Předchůdci elektronických počítačů</vt:lpstr>
      <vt:lpstr>Předchůdci elektronických počítačů</vt:lpstr>
      <vt:lpstr>Nultá generace počítačů</vt:lpstr>
      <vt:lpstr>Nultá generace počítačů</vt:lpstr>
      <vt:lpstr>První generace počítačů</vt:lpstr>
      <vt:lpstr>První generace počítačů</vt:lpstr>
      <vt:lpstr>Druhá generace počítačů</vt:lpstr>
      <vt:lpstr>Třetí generace počítačů</vt:lpstr>
      <vt:lpstr>Neumannovo blokové schéma počítače</vt:lpstr>
      <vt:lpstr>Neumannovo blokové schéma počítače</vt:lpstr>
      <vt:lpstr>Neumannovo blokové schéma počítače</vt:lpstr>
      <vt:lpstr>Neumannovo blokové schéma počítače</vt:lpstr>
      <vt:lpstr>Sběrnicové schéma počítače</vt:lpstr>
      <vt:lpstr>Sběrnicové schéma počítače</vt:lpstr>
      <vt:lpstr>Otázky</vt:lpstr>
      <vt:lpstr>Shrnutí kapitoly</vt:lpstr>
      <vt:lpstr>Kontrolní otázky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Historie výpočetní techniky</dc:title>
  <dc:creator>honza</dc:creator>
  <cp:lastModifiedBy>honza</cp:lastModifiedBy>
  <cp:revision>10</cp:revision>
  <dcterms:created xsi:type="dcterms:W3CDTF">2017-09-27T19:25:21Z</dcterms:created>
  <dcterms:modified xsi:type="dcterms:W3CDTF">2017-09-27T22:42:39Z</dcterms:modified>
</cp:coreProperties>
</file>